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oshan, Hossein" userId="912c69bd-5c2a-4826-bfd6-0f70bce0a23a" providerId="ADAL" clId="{88533559-7363-43D1-B5BD-3C53B20CB4B1}"/>
    <pc:docChg chg="custSel modSld">
      <pc:chgData name="Abroshan, Hossein" userId="912c69bd-5c2a-4826-bfd6-0f70bce0a23a" providerId="ADAL" clId="{88533559-7363-43D1-B5BD-3C53B20CB4B1}" dt="2026-07-15T16:27:21.710" v="6" actId="313"/>
      <pc:docMkLst>
        <pc:docMk/>
      </pc:docMkLst>
      <pc:sldChg chg="modSp mod">
        <pc:chgData name="Abroshan, Hossein" userId="912c69bd-5c2a-4826-bfd6-0f70bce0a23a" providerId="ADAL" clId="{88533559-7363-43D1-B5BD-3C53B20CB4B1}" dt="2026-07-15T16:27:08.860" v="1" actId="313"/>
        <pc:sldMkLst>
          <pc:docMk/>
          <pc:sldMk cId="4265478472" sldId="264"/>
        </pc:sldMkLst>
        <pc:spChg chg="mod">
          <ac:chgData name="Abroshan, Hossein" userId="912c69bd-5c2a-4826-bfd6-0f70bce0a23a" providerId="ADAL" clId="{88533559-7363-43D1-B5BD-3C53B20CB4B1}" dt="2026-07-15T16:27:08.860" v="1" actId="313"/>
          <ac:spMkLst>
            <pc:docMk/>
            <pc:sldMk cId="4265478472" sldId="264"/>
            <ac:spMk id="3" creationId="{C3A8F742-E25F-0582-9A06-AC917FE33BA7}"/>
          </ac:spMkLst>
        </pc:spChg>
      </pc:sldChg>
      <pc:sldChg chg="modSp mod">
        <pc:chgData name="Abroshan, Hossein" userId="912c69bd-5c2a-4826-bfd6-0f70bce0a23a" providerId="ADAL" clId="{88533559-7363-43D1-B5BD-3C53B20CB4B1}" dt="2026-07-15T16:27:21.710" v="6" actId="313"/>
        <pc:sldMkLst>
          <pc:docMk/>
          <pc:sldMk cId="670602946" sldId="267"/>
        </pc:sldMkLst>
        <pc:spChg chg="mod">
          <ac:chgData name="Abroshan, Hossein" userId="912c69bd-5c2a-4826-bfd6-0f70bce0a23a" providerId="ADAL" clId="{88533559-7363-43D1-B5BD-3C53B20CB4B1}" dt="2026-07-15T16:27:21.710" v="6" actId="313"/>
          <ac:spMkLst>
            <pc:docMk/>
            <pc:sldMk cId="670602946" sldId="267"/>
            <ac:spMk id="3" creationId="{F7C84A26-032E-EE98-7741-A9796736C7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EB5B-124F-4752-8AFC-A400332EDF2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B081-E08C-48B2-8CB6-FA380FC5B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69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EE98-2AA4-17AF-7E8F-9B9BF348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3E5F3-0558-F3B1-FF6A-C04D7F9D3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FCACC-DBCB-7AB0-4DDE-FD27BD755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4C07-DB28-6656-128F-23F7147C8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5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17D8D-CB88-9950-0F81-38956CE60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9F25C-7469-BA1D-4A06-6D1D6E32D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9D41E-7007-F603-3C84-3FC7C1794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835AC-2219-2DA6-AC10-579770096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38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B33C-9599-F3B4-6798-54D7696B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17BCB-A27A-88B8-B9B4-618900BAE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199D-4D06-36DC-DCAD-849F627E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2197-D093-E2F1-43D0-E1F1BC86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5614D-A96C-E2F6-9710-C1281BC3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2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913B-C7D7-DCA7-FF13-EDE4F02C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940E-AA31-C669-2061-9AAAB7262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4A03-C074-7AFF-16C9-BB927F4D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EC79-7C7B-9E58-1C09-D812E0B3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F713-9DAC-46B8-DAA8-6E586020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677B-FA84-A6E7-CBBB-D5711A25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C546-830B-CD5F-502F-6FD73CC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44562-A38A-B2D1-7F29-FD4F2C1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998D-F296-D20B-43F7-FE56126B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F7987-462D-68D7-37D0-673E452D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818C-B195-60EA-0861-465A5F82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45C2F-9F78-2C59-784F-8AB6F869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7DD4-6646-FE28-8566-ED6B0DFA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384CC-94CB-9FD6-9A73-79ACFF68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8AE-9DB4-7F11-6E51-9D1C3A7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8BDA8-CA25-B57D-9EF3-082D06D0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9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6C5-5C13-6875-062B-8764652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7C45-B72F-06D1-FAFC-A57637126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F52B5-6CE1-1AA5-588A-1C07928B2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406F3-7CD3-43F0-06F0-4BCD5707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9980B-A0BD-CC66-4C8E-BC4992689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9CEF-9F9F-D8CD-109A-F6491B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93241-CA61-A905-FC60-3EE39EF9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CACC4-04EE-FF53-F746-C2AC11D8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47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D3BB-8E3C-568A-32BB-8188831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2F5D2-F115-D8E8-0186-4DEFA73B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67192-3BB4-E02E-D067-289D974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4B92E-9B4A-0F63-CC05-B7AE268B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54395-BEC6-0629-5935-CDB77FAC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77687-E0F2-C408-0175-AE9C55B9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D594F-7C1A-07E2-6E48-DD5FFC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C388-88C0-789F-F1BD-4B1F73A8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5DE9-EDC0-752D-3AAB-80B0E67C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2171-6BF4-C3B0-384B-D1D35C7B5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A2EA-3933-F098-ED01-1A47540B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75019-0CFD-81FE-31CD-495685B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0997-948A-903F-5865-6ACF3556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0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CBC4-B1BA-DDE3-0D51-FEB3B0E7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E9296-32B7-F25F-C164-802D46490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43D1-0C37-3D8A-125B-2B7BE7203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B89B-A871-63BC-D3AE-A76A22A9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8E333-0E5F-E770-F905-57A8DA0B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3861-26BF-8AED-F9BB-40947376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14F1-15F1-AB33-D251-BC47325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FBCE5-CB49-2EC0-9AF9-CF4975A18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5A0EB-9D22-30E0-3E9E-DE9C27C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7D96-71D9-D09C-F668-C50D9169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E6E0C-320E-3E0F-0B0B-9C074164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9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6A1B3-FF9A-5838-76CA-23778905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F76C6-D078-B1BE-FE16-6D4C405DB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2212-5C1C-8EA3-A5E3-A8C71F3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18BB-076B-77D0-22B6-BB56ABAF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95BAE-9336-700F-764B-5DFE2314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8496D-3322-306E-EA56-249BDF16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A50A-A0D5-3158-67F2-665FB3D2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04A1C-0BF2-2973-A4E7-DB2F29FCF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A294-106E-21D1-C84D-EFB46880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DE0A-CFF0-98A4-5E49-E3024E32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6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8F57C-08CB-C796-3856-2AB2AC0BE6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64" t="9091" r="3925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82B99-B7A8-54D7-C5B4-D9933160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454634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 dirty="0"/>
              <a:t>Security-Informed Safety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89B4-0A36-FCB2-E8C4-2F398768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651738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700" b="1" dirty="0"/>
          </a:p>
          <a:p>
            <a:pPr algn="l"/>
            <a:r>
              <a:rPr lang="en-US" b="1" dirty="0"/>
              <a:t>Episode 1</a:t>
            </a:r>
          </a:p>
          <a:p>
            <a:pPr algn="l"/>
            <a:r>
              <a:rPr lang="en-US" sz="1700" b="1" dirty="0"/>
              <a:t>Hazard-Threat Convergence in Municipal Water Treatment</a:t>
            </a:r>
          </a:p>
          <a:p>
            <a:pPr algn="l"/>
            <a:endParaRPr lang="en-US" sz="1700" b="1" dirty="0"/>
          </a:p>
          <a:p>
            <a:pPr algn="l"/>
            <a:endParaRPr lang="en-US" sz="1700" b="1" dirty="0"/>
          </a:p>
          <a:p>
            <a:pPr algn="l"/>
            <a:r>
              <a:rPr lang="en-US" sz="1700" b="1" dirty="0" err="1"/>
              <a:t>CyBOK</a:t>
            </a:r>
            <a:r>
              <a:rPr lang="en-US" sz="1700" b="1" dirty="0"/>
              <a:t> Funded Project</a:t>
            </a:r>
          </a:p>
          <a:p>
            <a:pPr algn="l"/>
            <a:r>
              <a:rPr lang="en-US" sz="1600" dirty="0"/>
              <a:t>Author: Dr Hossein Abroshan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77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B2BC-3DF9-07D6-764B-1A6DB4CD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87CC-41B2-1E9D-ABB5-6D6AFB3DB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After completing this episode, students should be able to: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Explain the importance of pH control in municipal water treatment.</a:t>
            </a:r>
          </a:p>
          <a:p>
            <a:r>
              <a:rPr lang="en-US" dirty="0"/>
              <a:t>Describe how OT components interact within a water treatment process.</a:t>
            </a:r>
          </a:p>
          <a:p>
            <a:r>
              <a:rPr lang="en-US" dirty="0"/>
              <a:t>Explain how cyber compromise can influence physical processes.</a:t>
            </a:r>
          </a:p>
          <a:p>
            <a:r>
              <a:rPr lang="en-US" dirty="0"/>
              <a:t>Identify hazards, unsafe control actions, and potential harm.</a:t>
            </a:r>
          </a:p>
          <a:p>
            <a:r>
              <a:rPr lang="en-US" dirty="0"/>
              <a:t>Explain the role of independent safety functions.</a:t>
            </a:r>
          </a:p>
          <a:p>
            <a:r>
              <a:rPr lang="en-US" dirty="0"/>
              <a:t>Apply Security-Informed Safety principles to industrial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68360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B7DF-326B-E306-D95A-BBD650C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09E2-7966-3007-6305-044E535B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Municipal Water Treatment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C2BB-34E3-5D06-1B24-F6874AC4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Water Treatment and pH Control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Water treatment depends on accurate process control.</a:t>
            </a:r>
          </a:p>
          <a:p>
            <a:r>
              <a:rPr lang="en-US" dirty="0"/>
              <a:t>Sodium hydroxide is used to maintain pH within acceptable limits.</a:t>
            </a:r>
          </a:p>
          <a:p>
            <a:r>
              <a:rPr lang="en-US" dirty="0"/>
              <a:t>Sensors, controllers, pumps, and operators work together to maintain safe operation.</a:t>
            </a:r>
          </a:p>
          <a:p>
            <a:r>
              <a:rPr lang="en-US" dirty="0"/>
              <a:t>Deviations in chemical dosing can create hazardous conditions.</a:t>
            </a:r>
          </a:p>
        </p:txBody>
      </p:sp>
    </p:spTree>
    <p:extLst>
      <p:ext uri="{BB962C8B-B14F-4D97-AF65-F5344CB8AC3E}">
        <p14:creationId xmlns:p14="http://schemas.microsoft.com/office/powerpoint/2010/main" val="15308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76F8-9C43-B355-8DB4-FA299E89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FC1D-3B55-7C92-4886-D12E141E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Municipal Water Treatment Process Overview</a:t>
            </a:r>
            <a:endParaRPr lang="en-GB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9AE004-34E7-A9DF-451F-9E8949DA1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776" y="1365849"/>
            <a:ext cx="4042732" cy="512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8CB-44BC-41F7-9549-C63C84F8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59D-73AF-CAF8-C7D6-BE1C539B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Normal Control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478-293A-A6A2-BCB5-6E625310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OT Control and Monitoring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Process measurements are collected continuously.</a:t>
            </a:r>
          </a:p>
          <a:p>
            <a:r>
              <a:rPr lang="en-US" dirty="0"/>
              <a:t>PLC-201 controls sodium hydroxide dosing.</a:t>
            </a:r>
          </a:p>
          <a:p>
            <a:r>
              <a:rPr lang="en-US" dirty="0"/>
              <a:t>SCADA and HMI systems provide operational visibility.</a:t>
            </a:r>
          </a:p>
          <a:p>
            <a:r>
              <a:rPr lang="en-US" dirty="0"/>
              <a:t>Engineering workstations support maintenance and configuration activities.</a:t>
            </a:r>
          </a:p>
          <a:p>
            <a:r>
              <a:rPr lang="en-US" dirty="0"/>
              <a:t>Remote access enables </a:t>
            </a:r>
            <a:r>
              <a:rPr lang="en-US" dirty="0" err="1"/>
              <a:t>authorised</a:t>
            </a:r>
            <a:r>
              <a:rPr lang="en-US" dirty="0"/>
              <a:t> support activities.</a:t>
            </a:r>
          </a:p>
        </p:txBody>
      </p:sp>
    </p:spTree>
    <p:extLst>
      <p:ext uri="{BB962C8B-B14F-4D97-AF65-F5344CB8AC3E}">
        <p14:creationId xmlns:p14="http://schemas.microsoft.com/office/powerpoint/2010/main" val="46861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3634-1294-2DAC-42B2-DD2983BC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4387-AB2C-1F84-3844-ECCCBC8D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Sodium Hydroxide Dosing Control Loop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147B48-BC8C-89DE-21E4-F073EA2E6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35" y="2316383"/>
            <a:ext cx="11363929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8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8D5E-B6EA-B5B0-7642-34B9FC7A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5ED1-72B7-5E2C-F1F8-A9F0AFA9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Attack Path Through the OT Environment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05B70-C75B-2E6D-5E34-14ED1637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Compromise of a Trusted Maintenance Pathway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Contractor maintenance access is </a:t>
            </a:r>
            <a:r>
              <a:rPr lang="en-US" dirty="0" err="1"/>
              <a:t>authorised</a:t>
            </a:r>
            <a:r>
              <a:rPr lang="en-US" dirty="0"/>
              <a:t>.</a:t>
            </a:r>
          </a:p>
          <a:p>
            <a:r>
              <a:rPr lang="en-US" dirty="0"/>
              <a:t>Engineering workstations have privileged access.</a:t>
            </a:r>
          </a:p>
          <a:p>
            <a:r>
              <a:rPr lang="en-US" dirty="0"/>
              <a:t>PLC configuration can influence physical processes.</a:t>
            </a:r>
          </a:p>
          <a:p>
            <a:r>
              <a:rPr lang="en-US" dirty="0"/>
              <a:t>Trust relationships become security dependencies.</a:t>
            </a:r>
          </a:p>
        </p:txBody>
      </p:sp>
    </p:spTree>
    <p:extLst>
      <p:ext uri="{BB962C8B-B14F-4D97-AF65-F5344CB8AC3E}">
        <p14:creationId xmlns:p14="http://schemas.microsoft.com/office/powerpoint/2010/main" val="257338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4731-2B1E-DB45-4B41-3127C3A8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E77B-DFC5-DEF6-ECE4-248BCA4F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OT Architecture and Attack Path</a:t>
            </a:r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A5959-82D8-9A58-F16F-6DC1BB97E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95" y="1076960"/>
            <a:ext cx="8981893" cy="56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7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2D6E-E313-01EA-01BD-1FCB8C87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FD7-50C1-836F-4643-A1D475EC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204259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Cyber-to-Physical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F742-E25F-0582-9A06-AC917FE3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475826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From Cyber Compromise to Process Hazard</a:t>
            </a:r>
          </a:p>
          <a:p>
            <a:pPr marL="0" indent="0" algn="ctr">
              <a:buNone/>
            </a:pPr>
            <a:r>
              <a:rPr lang="en-GB" dirty="0"/>
              <a:t>Compromised Maintenance Device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Engineering Workstation Access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PLC Modification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Excessive Sodium Hydroxide Dosing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Elevated pH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Potential Harm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Discussion Question</a:t>
            </a:r>
          </a:p>
          <a:p>
            <a:pPr marL="0" indent="0">
              <a:buNone/>
            </a:pPr>
            <a:r>
              <a:rPr lang="en-GB" dirty="0"/>
              <a:t>Where does the cyber security incident become a safety issue?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BEB7512-F7CF-462D-9423-02C4E5177B10}"/>
              </a:ext>
            </a:extLst>
          </p:cNvPr>
          <p:cNvSpPr/>
          <p:nvPr/>
        </p:nvSpPr>
        <p:spPr>
          <a:xfrm>
            <a:off x="5935133" y="18118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B751E3C-E06D-C011-0A5F-EB01E27A6A36}"/>
              </a:ext>
            </a:extLst>
          </p:cNvPr>
          <p:cNvSpPr/>
          <p:nvPr/>
        </p:nvSpPr>
        <p:spPr>
          <a:xfrm>
            <a:off x="5935133" y="23960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F88680-7B92-5BD1-E0FF-5AD1919249BD}"/>
              </a:ext>
            </a:extLst>
          </p:cNvPr>
          <p:cNvSpPr/>
          <p:nvPr/>
        </p:nvSpPr>
        <p:spPr>
          <a:xfrm>
            <a:off x="5935133" y="29802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FA89B-A931-C21E-226E-24E948157C3A}"/>
              </a:ext>
            </a:extLst>
          </p:cNvPr>
          <p:cNvSpPr/>
          <p:nvPr/>
        </p:nvSpPr>
        <p:spPr>
          <a:xfrm>
            <a:off x="5935133" y="35814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E21E2E3-EE9D-9BFF-CB13-84FA9D0B2E66}"/>
              </a:ext>
            </a:extLst>
          </p:cNvPr>
          <p:cNvSpPr/>
          <p:nvPr/>
        </p:nvSpPr>
        <p:spPr>
          <a:xfrm>
            <a:off x="5935133" y="41656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E2E1-8F8A-405F-1D20-C88FA8FC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317-DD30-0839-5757-DA3E97FA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Independent Safety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9C1F-E4B6-9CDD-2C84-639ED64E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Safety Instrumented Function (SIF-201)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Independent pH measurement.</a:t>
            </a:r>
          </a:p>
          <a:p>
            <a:r>
              <a:rPr lang="en-US" dirty="0"/>
              <a:t>Independent Safety PLC.</a:t>
            </a:r>
          </a:p>
          <a:p>
            <a:r>
              <a:rPr lang="en-US" dirty="0"/>
              <a:t>Automatic protective action.</a:t>
            </a:r>
          </a:p>
          <a:p>
            <a:r>
              <a:rPr lang="en-US" dirty="0"/>
              <a:t>Dosing pump shutdown.</a:t>
            </a:r>
          </a:p>
          <a:p>
            <a:r>
              <a:rPr lang="en-US" dirty="0"/>
              <a:t>Isolation valve closure.</a:t>
            </a:r>
          </a:p>
          <a:p>
            <a:r>
              <a:rPr lang="en-US" dirty="0"/>
              <a:t>Prevention of further chemical injection.</a:t>
            </a:r>
          </a:p>
        </p:txBody>
      </p:sp>
    </p:spTree>
    <p:extLst>
      <p:ext uri="{BB962C8B-B14F-4D97-AF65-F5344CB8AC3E}">
        <p14:creationId xmlns:p14="http://schemas.microsoft.com/office/powerpoint/2010/main" val="422379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F32C-5FA1-8106-E332-90683B2E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1C41-2A52-F27C-DA8D-8A17235D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OT Architecture and Attack Path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89A07-BB71-3C42-7DAD-1BF0F8DB8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17" y="2209694"/>
            <a:ext cx="10772566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14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4EA2-3022-0D09-7331-87122931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FFC4-9A67-44FD-2D45-7CA306E6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4A26-032E-EE98-7741-A9796736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02073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Key Lessons</a:t>
            </a:r>
          </a:p>
          <a:p>
            <a:r>
              <a:rPr lang="en-US" dirty="0"/>
              <a:t>Cyber events can influence physical processes.</a:t>
            </a:r>
          </a:p>
          <a:p>
            <a:r>
              <a:rPr lang="en-US" dirty="0"/>
              <a:t>Hazards emerge when process </a:t>
            </a:r>
            <a:r>
              <a:rPr lang="en-US" dirty="0" err="1"/>
              <a:t>behaviour</a:t>
            </a:r>
            <a:r>
              <a:rPr lang="en-US" dirty="0"/>
              <a:t> changes.</a:t>
            </a:r>
          </a:p>
          <a:p>
            <a:r>
              <a:rPr lang="en-US" dirty="0"/>
              <a:t>Cyber security reduces the likelihood of compromise.</a:t>
            </a:r>
          </a:p>
          <a:p>
            <a:r>
              <a:rPr lang="en-US" dirty="0"/>
              <a:t>Safety systems reduce the consequences of failure.</a:t>
            </a:r>
          </a:p>
          <a:p>
            <a:r>
              <a:rPr lang="en-US" dirty="0"/>
              <a:t>Neither cyber security nor safety alone is sufficient.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Security-Informed Safety Principle</a:t>
            </a:r>
          </a:p>
          <a:p>
            <a:pPr marL="0" indent="0">
              <a:buNone/>
            </a:pPr>
            <a:r>
              <a:rPr lang="en-US" b="1" dirty="0"/>
              <a:t>When cyber security works, hazards are prevented; when cyber security does not, safety systems reduce the consequences.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Discussion Questions</a:t>
            </a:r>
          </a:p>
          <a:p>
            <a:r>
              <a:rPr lang="en-US" dirty="0"/>
              <a:t>What was the hazard?</a:t>
            </a:r>
          </a:p>
          <a:p>
            <a:r>
              <a:rPr lang="en-US" dirty="0"/>
              <a:t>What was the potential harm?</a:t>
            </a:r>
          </a:p>
          <a:p>
            <a:r>
              <a:rPr lang="en-US" dirty="0"/>
              <a:t>Which controls were cyber security controls?</a:t>
            </a:r>
          </a:p>
          <a:p>
            <a:r>
              <a:rPr lang="en-US" dirty="0"/>
              <a:t>Which controls were safety controls?</a:t>
            </a:r>
          </a:p>
          <a:p>
            <a:r>
              <a:rPr lang="en-US" dirty="0"/>
              <a:t>How could resilience be improved?</a:t>
            </a:r>
          </a:p>
        </p:txBody>
      </p:sp>
    </p:spTree>
    <p:extLst>
      <p:ext uri="{BB962C8B-B14F-4D97-AF65-F5344CB8AC3E}">
        <p14:creationId xmlns:p14="http://schemas.microsoft.com/office/powerpoint/2010/main" val="670602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B749-6ECE-0A31-FFA5-55DE8948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C145-AA6A-BBF6-9E34-8DFF2D83C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196620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 Redesign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5E8EA-3DE8-0B9C-2397-E36DC4ABC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42" y="1076960"/>
            <a:ext cx="11162743" cy="55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417</Words>
  <Application>Microsoft Office PowerPoint</Application>
  <PresentationFormat>Widescreen</PresentationFormat>
  <Paragraphs>90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Security-Informed Safety</vt:lpstr>
      <vt:lpstr>Learning Outcomes</vt:lpstr>
      <vt:lpstr>Municipal Water Treatment Process</vt:lpstr>
      <vt:lpstr>Municipal Water Treatment Process Overview</vt:lpstr>
      <vt:lpstr>Normal Control Architecture</vt:lpstr>
      <vt:lpstr>Sodium Hydroxide Dosing Control Loop</vt:lpstr>
      <vt:lpstr>Attack Path Through the OT Environment</vt:lpstr>
      <vt:lpstr>OT Architecture and Attack Path</vt:lpstr>
      <vt:lpstr>Cyber-to-Physical Escalation</vt:lpstr>
      <vt:lpstr>Independent Safety Protection</vt:lpstr>
      <vt:lpstr>OT Architecture and Attack Path</vt:lpstr>
      <vt:lpstr>Security-Informed Safety</vt:lpstr>
      <vt:lpstr>Security-Informed Safety Redesign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Abroshan, Hossein</dc:creator>
  <cp:lastModifiedBy>Abroshan, Hossein</cp:lastModifiedBy>
  <cp:revision>1</cp:revision>
  <dcterms:created xsi:type="dcterms:W3CDTF">2026-06-13T12:17:01Z</dcterms:created>
  <dcterms:modified xsi:type="dcterms:W3CDTF">2026-07-15T16:27:25Z</dcterms:modified>
</cp:coreProperties>
</file>