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10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roshan, Hossein" userId="912c69bd-5c2a-4826-bfd6-0f70bce0a23a" providerId="ADAL" clId="{88533559-7363-43D1-B5BD-3C53B20CB4B1}"/>
    <pc:docChg chg="undo custSel addSld modSld">
      <pc:chgData name="Abroshan, Hossein" userId="912c69bd-5c2a-4826-bfd6-0f70bce0a23a" providerId="ADAL" clId="{88533559-7363-43D1-B5BD-3C53B20CB4B1}" dt="2026-07-15T16:26:28.238" v="191" actId="20577"/>
      <pc:docMkLst>
        <pc:docMk/>
      </pc:docMkLst>
      <pc:sldChg chg="addSp modSp mod">
        <pc:chgData name="Abroshan, Hossein" userId="912c69bd-5c2a-4826-bfd6-0f70bce0a23a" providerId="ADAL" clId="{88533559-7363-43D1-B5BD-3C53B20CB4B1}" dt="2026-07-15T16:25:33.196" v="181" actId="20577"/>
        <pc:sldMkLst>
          <pc:docMk/>
          <pc:sldMk cId="3683607097" sldId="257"/>
        </pc:sldMkLst>
        <pc:spChg chg="mod">
          <ac:chgData name="Abroshan, Hossein" userId="912c69bd-5c2a-4826-bfd6-0f70bce0a23a" providerId="ADAL" clId="{88533559-7363-43D1-B5BD-3C53B20CB4B1}" dt="2026-07-15T16:25:33.196" v="181" actId="20577"/>
          <ac:spMkLst>
            <pc:docMk/>
            <pc:sldMk cId="3683607097" sldId="257"/>
            <ac:spMk id="3" creationId="{1C1687CC-41B2-1E9D-ABB5-6D6AFB3DBC80}"/>
          </ac:spMkLst>
        </pc:spChg>
      </pc:sldChg>
      <pc:sldChg chg="modSp mod">
        <pc:chgData name="Abroshan, Hossein" userId="912c69bd-5c2a-4826-bfd6-0f70bce0a23a" providerId="ADAL" clId="{88533559-7363-43D1-B5BD-3C53B20CB4B1}" dt="2026-07-15T16:26:04.183" v="186" actId="313"/>
        <pc:sldMkLst>
          <pc:docMk/>
          <pc:sldMk cId="2573380591" sldId="262"/>
        </pc:sldMkLst>
        <pc:spChg chg="mod">
          <ac:chgData name="Abroshan, Hossein" userId="912c69bd-5c2a-4826-bfd6-0f70bce0a23a" providerId="ADAL" clId="{88533559-7363-43D1-B5BD-3C53B20CB4B1}" dt="2026-07-15T16:25:39.948" v="184" actId="20577"/>
          <ac:spMkLst>
            <pc:docMk/>
            <pc:sldMk cId="2573380591" sldId="262"/>
            <ac:spMk id="2" creationId="{D0AB5ED1-72B7-5E2C-F1F8-A9F0AFA943C4}"/>
          </ac:spMkLst>
        </pc:spChg>
        <pc:spChg chg="mod">
          <ac:chgData name="Abroshan, Hossein" userId="912c69bd-5c2a-4826-bfd6-0f70bce0a23a" providerId="ADAL" clId="{88533559-7363-43D1-B5BD-3C53B20CB4B1}" dt="2026-07-15T16:26:04.183" v="186" actId="313"/>
          <ac:spMkLst>
            <pc:docMk/>
            <pc:sldMk cId="2573380591" sldId="262"/>
            <ac:spMk id="3" creationId="{9F505B70-C75B-2E6D-5E34-14ED1637C66D}"/>
          </ac:spMkLst>
        </pc:spChg>
      </pc:sldChg>
      <pc:sldChg chg="modSp mod">
        <pc:chgData name="Abroshan, Hossein" userId="912c69bd-5c2a-4826-bfd6-0f70bce0a23a" providerId="ADAL" clId="{88533559-7363-43D1-B5BD-3C53B20CB4B1}" dt="2026-07-15T16:26:06.200" v="187" actId="313"/>
        <pc:sldMkLst>
          <pc:docMk/>
          <pc:sldMk cId="4265478472" sldId="264"/>
        </pc:sldMkLst>
        <pc:spChg chg="mod">
          <ac:chgData name="Abroshan, Hossein" userId="912c69bd-5c2a-4826-bfd6-0f70bce0a23a" providerId="ADAL" clId="{88533559-7363-43D1-B5BD-3C53B20CB4B1}" dt="2026-07-15T16:26:06.200" v="187" actId="313"/>
          <ac:spMkLst>
            <pc:docMk/>
            <pc:sldMk cId="4265478472" sldId="264"/>
            <ac:spMk id="3" creationId="{C3A8F742-E25F-0582-9A06-AC917FE33BA7}"/>
          </ac:spMkLst>
        </pc:spChg>
      </pc:sldChg>
      <pc:sldChg chg="modSp mod">
        <pc:chgData name="Abroshan, Hossein" userId="912c69bd-5c2a-4826-bfd6-0f70bce0a23a" providerId="ADAL" clId="{88533559-7363-43D1-B5BD-3C53B20CB4B1}" dt="2026-07-15T16:26:28.238" v="191" actId="20577"/>
        <pc:sldMkLst>
          <pc:docMk/>
          <pc:sldMk cId="670602946" sldId="267"/>
        </pc:sldMkLst>
        <pc:spChg chg="mod">
          <ac:chgData name="Abroshan, Hossein" userId="912c69bd-5c2a-4826-bfd6-0f70bce0a23a" providerId="ADAL" clId="{88533559-7363-43D1-B5BD-3C53B20CB4B1}" dt="2026-07-15T16:26:28.238" v="191" actId="20577"/>
          <ac:spMkLst>
            <pc:docMk/>
            <pc:sldMk cId="670602946" sldId="267"/>
            <ac:spMk id="3" creationId="{F7C84A26-032E-EE98-7741-A9796736C7D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3EB5B-124F-4752-8AFC-A400332EDF26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AB081-E08C-48B2-8CB6-FA380FC5B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176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BAB081-E08C-48B2-8CB6-FA380FC5BAD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169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8101-B853-B46F-8D72-F536C03E4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F10556-3071-761F-3310-F5AA4BC9F5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A09462-7B46-4914-0CFC-CD50A63772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88CA49-43A6-C797-4E16-3ECE0A47C9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BAB081-E08C-48B2-8CB6-FA380FC5BAD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21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1EE98-2AA4-17AF-7E8F-9B9BF3483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D3E5F3-0558-F3B1-FF6A-C04D7F9D3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0FCACC-DBCB-7AB0-4DDE-FD27BD7552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F54C07-DB28-6656-128F-23F7147C84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BAB081-E08C-48B2-8CB6-FA380FC5BAD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259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17D8D-CB88-9950-0F81-38956CE60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79F25C-7469-BA1D-4A06-6D1D6E32D2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99D41E-7007-F603-3C84-3FC7C17943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9835AC-2219-2DA6-AC10-579770096D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BAB081-E08C-48B2-8CB6-FA380FC5BAD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384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EB33C-9599-F3B4-6798-54D7696BC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417BCB-A27A-88B8-B9B4-618900BAE8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0199D-4D06-36DC-DCAD-849F627E0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F2197-D093-E2F1-43D0-E1F1BC861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25614D-A96C-E2F6-9710-C1281BC36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727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C913B-C7D7-DCA7-FF13-EDE4F02C4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C940E-AA31-C669-2061-9AAAB72623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E4A03-C074-7AFF-16C9-BB927F4D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CEC79-7C7B-9E58-1C09-D812E0B3B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2F713-9DAC-46B8-DAA8-6E586020F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108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C677B-FA84-A6E7-CBBB-D5711A25B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AC546-830B-CD5F-502F-6FD73CC26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44562-A38A-B2D1-7F29-FD4F2C1AB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1998D-F296-D20B-43F7-FE56126BD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F7987-462D-68D7-37D0-673E452D3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951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8818C-B195-60EA-0861-465A5F824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45C2F-9F78-2C59-784F-8AB6F8693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597DD4-6646-FE28-8566-ED6B0DFA6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384CC-94CB-9FD6-9A73-79ACFF682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BE8AE-9DB4-7F11-6E51-9D1C3A75C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78BDA8-CA25-B57D-9EF3-082D06D0B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590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C66C5-5C13-6875-062B-87646525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757C45-B72F-06D1-FAFC-A57637126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CF52B5-6CE1-1AA5-588A-1C07928B2A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6406F3-7CD3-43F0-06F0-4BCD570774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49980B-A0BD-CC66-4C8E-BC49926890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629CEF-9F9F-D8CD-109A-F6491B20F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293241-CA61-A905-FC60-3EE39EF96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4CACC4-04EE-FF53-F746-C2AC11D8A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478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4D3BB-8E3C-568A-32BB-8188831BE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A2F5D2-F115-D8E8-0186-4DEFA73B5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F67192-3BB4-E02E-D067-289D97476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A4B92E-9B4A-0F63-CC05-B7AE268B7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270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C54395-BEC6-0629-5935-CDB77FAC3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177687-E0F2-C408-0175-AE9C55B9C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CD594F-7C1A-07E2-6E48-DD5FFCD0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910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5C388-88C0-789F-F1BD-4B1F73A8C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F5DE9-EDC0-752D-3AAB-80B0E67C5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A2171-6BF4-C3B0-384B-D1D35C7B5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94A2EA-3933-F098-ED01-1A47540B7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75019-0CFD-81FE-31CD-495685B1B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70997-948A-903F-5865-6ACF3556A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608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9CBC4-B1BA-DDE3-0D51-FEB3B0E7D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5E9296-32B7-F25F-C164-802D464905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243D1-0C37-3D8A-125B-2B7BE7203F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7DB89B-A871-63BC-D3AE-A76A22A9A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28E333-0E5F-E770-F905-57A8DA0BF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8E3861-26BF-8AED-F9BB-409473762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23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C14F1-15F1-AB33-D251-BC47325AD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CFBCE5-CB49-2EC0-9AF9-CF4975A18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5A0EB-9D22-30E0-3E9E-DE9C27C02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57D96-71D9-D09C-F668-C50D91699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E6E0C-320E-3E0F-0B0B-9C074164D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394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16A1B3-FF9A-5838-76CA-2377890559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2F76C6-D078-B1BE-FE16-6D4C405DB4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E2212-5C1C-8EA3-A5E3-A8C71F3A3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418BB-076B-77D0-22B6-BB56ABAFD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95BAE-9336-700F-764B-5DFE23147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758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A8496D-3322-306E-EA56-249BDF16F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93A50A-A0D5-3158-67F2-665FB3D24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04A1C-0BF2-2973-A4E7-DB2F29FCF3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1A294-106E-21D1-C84D-EFB4688087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EDE0A-CFF0-98A4-5E49-E3024E32AF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966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F92B43-B293-B3CE-5633-D173C6C397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78" r="35655" b="9090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282B99-B7A8-54D7-C5B4-D99331605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094" y="1161288"/>
            <a:ext cx="4272026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2800" dirty="0"/>
              <a:t>Security-Informed Safety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B389B4-0A36-FCB2-E8C4-2F39876856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094" y="2718054"/>
            <a:ext cx="598906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1800" b="1" dirty="0"/>
              <a:t>Episode 2</a:t>
            </a:r>
          </a:p>
          <a:p>
            <a:pPr algn="l"/>
            <a:r>
              <a:rPr lang="en-US" sz="1700" b="1" dirty="0"/>
              <a:t>Railway </a:t>
            </a:r>
            <a:r>
              <a:rPr lang="en-US" sz="1700" b="1" dirty="0" err="1"/>
              <a:t>Signalling</a:t>
            </a:r>
            <a:r>
              <a:rPr lang="en-US" sz="1700" b="1" dirty="0"/>
              <a:t> Patch Leading to Near-Collision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  <a:p>
            <a:pPr algn="l"/>
            <a:r>
              <a:rPr lang="en-US" sz="1700" b="1" dirty="0" err="1"/>
              <a:t>CyBOK</a:t>
            </a:r>
            <a:r>
              <a:rPr lang="en-US" sz="1700" b="1" dirty="0"/>
              <a:t> Funded Project</a:t>
            </a:r>
          </a:p>
          <a:p>
            <a:pPr algn="l"/>
            <a:r>
              <a:rPr lang="en-US" sz="1700" dirty="0"/>
              <a:t>Author: Dr Hossein Abroshan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778255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AB2BC-3DF9-07D6-764B-1A6DB4CDD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GB" dirty="0"/>
              <a:t>Learning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687CC-41B2-1E9D-ABB5-6D6AFB3DB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22"/>
            <a:ext cx="10515600" cy="44862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After completing this episode, students should be able to: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Explain the purpose of railway </a:t>
            </a:r>
            <a:r>
              <a:rPr lang="en-US" dirty="0" err="1"/>
              <a:t>signalling</a:t>
            </a:r>
            <a:r>
              <a:rPr lang="en-US" dirty="0"/>
              <a:t> systems</a:t>
            </a:r>
          </a:p>
          <a:p>
            <a:r>
              <a:rPr lang="en-US" dirty="0"/>
              <a:t>Describe the operation of ETCS Level 2</a:t>
            </a:r>
          </a:p>
          <a:p>
            <a:r>
              <a:rPr lang="en-US" dirty="0"/>
              <a:t>Explain the roles of the RBC, interlocking, GSM-R and onboard ETCS systems</a:t>
            </a:r>
          </a:p>
          <a:p>
            <a:r>
              <a:rPr lang="en-US" dirty="0"/>
              <a:t>Understand the purpose of railway safety cases</a:t>
            </a:r>
          </a:p>
          <a:p>
            <a:r>
              <a:rPr lang="en-US" dirty="0"/>
              <a:t>Explain why software changes require safety assurance</a:t>
            </a:r>
          </a:p>
          <a:p>
            <a:r>
              <a:rPr lang="en-US" dirty="0" err="1"/>
              <a:t>Analyse</a:t>
            </a:r>
            <a:r>
              <a:rPr lang="en-US" dirty="0"/>
              <a:t> how cyber security actions can influence safety-critical </a:t>
            </a:r>
            <a:r>
              <a:rPr lang="en-US" dirty="0" err="1"/>
              <a:t>behaviour</a:t>
            </a:r>
            <a:endParaRPr lang="en-US" dirty="0"/>
          </a:p>
          <a:p>
            <a:r>
              <a:rPr lang="en-US" dirty="0"/>
              <a:t>Apply Security-Informed Safety principles to railway environments.</a:t>
            </a:r>
          </a:p>
        </p:txBody>
      </p:sp>
    </p:spTree>
    <p:extLst>
      <p:ext uri="{BB962C8B-B14F-4D97-AF65-F5344CB8AC3E}">
        <p14:creationId xmlns:p14="http://schemas.microsoft.com/office/powerpoint/2010/main" val="3683607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3B7DF-326B-E306-D95A-BBD650C90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609E2-7966-3007-6305-044E535BD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US" dirty="0"/>
              <a:t>Railway </a:t>
            </a:r>
            <a:r>
              <a:rPr lang="en-US" dirty="0" err="1"/>
              <a:t>Signalling</a:t>
            </a:r>
            <a:r>
              <a:rPr lang="en-US" dirty="0"/>
              <a:t> and Train Separation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7C2BB-34E3-5D06-1B24-F6874AC4A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22"/>
            <a:ext cx="10515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Why Train Separation Matters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Railway </a:t>
            </a:r>
            <a:r>
              <a:rPr lang="en-US" dirty="0" err="1"/>
              <a:t>signalling</a:t>
            </a:r>
            <a:r>
              <a:rPr lang="en-US" dirty="0"/>
              <a:t> prevents collisions and unsafe train movements.</a:t>
            </a:r>
          </a:p>
          <a:p>
            <a:r>
              <a:rPr lang="en-US" dirty="0"/>
              <a:t>Trains require significant distance to stop safely.</a:t>
            </a:r>
          </a:p>
          <a:p>
            <a:r>
              <a:rPr lang="en-US" dirty="0"/>
              <a:t>Movement Authorities define how far trains may proceed.</a:t>
            </a:r>
          </a:p>
          <a:p>
            <a:r>
              <a:rPr lang="en-US" dirty="0"/>
              <a:t>Multiple protection layers help ensure safe railway operation.</a:t>
            </a:r>
          </a:p>
          <a:p>
            <a:r>
              <a:rPr lang="en-US" dirty="0"/>
              <a:t>ETCS continuously supervises train movement.</a:t>
            </a:r>
          </a:p>
        </p:txBody>
      </p:sp>
    </p:spTree>
    <p:extLst>
      <p:ext uri="{BB962C8B-B14F-4D97-AF65-F5344CB8AC3E}">
        <p14:creationId xmlns:p14="http://schemas.microsoft.com/office/powerpoint/2010/main" val="1530844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776F8-9C43-B355-8DB4-FA299E896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DFC1D-3B55-7C92-4886-D12E141E2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2" y="222885"/>
            <a:ext cx="10515600" cy="854075"/>
          </a:xfrm>
        </p:spPr>
        <p:txBody>
          <a:bodyPr>
            <a:normAutofit/>
          </a:bodyPr>
          <a:lstStyle/>
          <a:p>
            <a:r>
              <a:rPr lang="en-US" sz="4000" dirty="0"/>
              <a:t>ETCS Level 2 Operational Architecture</a:t>
            </a:r>
            <a:endParaRPr lang="en-GB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B39A7E-6297-03A0-3CDA-251D99417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738" y="1411030"/>
            <a:ext cx="11022523" cy="446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698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3E8CB-44BC-41F7-9549-C63C84F84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EF59D-73AF-CAF8-C7D6-BE1C539B2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US" dirty="0"/>
              <a:t>Movement Authority and Braking Supervision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5F478-293A-A6A2-BCB5-6E6253101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22"/>
            <a:ext cx="10515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How ETCS Maintains Safety</a:t>
            </a:r>
          </a:p>
          <a:p>
            <a:pPr marL="0" indent="0">
              <a:buNone/>
            </a:pPr>
            <a:endParaRPr lang="en-GB" b="1" dirty="0"/>
          </a:p>
          <a:p>
            <a:r>
              <a:rPr lang="en-GB" dirty="0"/>
              <a:t>Train reports position.</a:t>
            </a:r>
          </a:p>
          <a:p>
            <a:r>
              <a:rPr lang="en-GB" dirty="0"/>
              <a:t>Interlocking confirms route availability.</a:t>
            </a:r>
          </a:p>
          <a:p>
            <a:r>
              <a:rPr lang="en-GB" dirty="0"/>
              <a:t>RBC calculates Movement Authority.</a:t>
            </a:r>
          </a:p>
          <a:p>
            <a:r>
              <a:rPr lang="en-GB" dirty="0"/>
              <a:t>Authority is transmitted via GSM-R.</a:t>
            </a:r>
          </a:p>
          <a:p>
            <a:r>
              <a:rPr lang="en-GB" dirty="0"/>
              <a:t>Onboard ETCS calculates braking curves.</a:t>
            </a:r>
          </a:p>
          <a:p>
            <a:r>
              <a:rPr lang="en-GB" dirty="0"/>
              <a:t>Continuous supervision protects train operation.</a:t>
            </a:r>
          </a:p>
        </p:txBody>
      </p:sp>
    </p:spTree>
    <p:extLst>
      <p:ext uri="{BB962C8B-B14F-4D97-AF65-F5344CB8AC3E}">
        <p14:creationId xmlns:p14="http://schemas.microsoft.com/office/powerpoint/2010/main" val="468616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E3634-1294-2DAC-42B2-DD2983BC9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D4387-AB2C-1F84-3844-ECCCBC8D6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2" y="222885"/>
            <a:ext cx="10515600" cy="854075"/>
          </a:xfrm>
        </p:spPr>
        <p:txBody>
          <a:bodyPr>
            <a:normAutofit/>
          </a:bodyPr>
          <a:lstStyle/>
          <a:p>
            <a:r>
              <a:rPr lang="en-US" sz="4000" dirty="0"/>
              <a:t>Movement Authority and Braking Supervision</a:t>
            </a:r>
            <a:endParaRPr lang="en-GB" sz="40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4927174-05BC-2328-7E22-9452BD6EE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840" y="1446582"/>
            <a:ext cx="9480102" cy="464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385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58D5E-B6EA-B5B0-7642-34B9FC7A1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B5ED1-72B7-5E2C-F1F8-A9F0AFA94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Emergency Cyber Security Patching Scenario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05B70-C75B-2E6D-5E34-14ED1637C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22"/>
            <a:ext cx="10515600" cy="44862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The Challenge:</a:t>
            </a:r>
          </a:p>
          <a:p>
            <a:r>
              <a:rPr lang="en-US" dirty="0"/>
              <a:t>A cyber security vulnerability is discovered.</a:t>
            </a:r>
          </a:p>
          <a:p>
            <a:r>
              <a:rPr lang="en-US" dirty="0"/>
              <a:t>The vendor issues an urgent software patch.</a:t>
            </a:r>
          </a:p>
          <a:p>
            <a:r>
              <a:rPr lang="en-US" dirty="0"/>
              <a:t>Pressure emerges to deploy the update rapidly.</a:t>
            </a:r>
          </a:p>
          <a:p>
            <a:r>
              <a:rPr lang="en-US" dirty="0"/>
              <a:t>Initial testing confirms successful installation.</a:t>
            </a:r>
          </a:p>
          <a:p>
            <a:r>
              <a:rPr lang="en-US" dirty="0"/>
              <a:t>Full safety validation has not yet been completed.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Security-Informed Safety Principle</a:t>
            </a:r>
          </a:p>
          <a:p>
            <a:pPr marL="0" indent="0" algn="ctr">
              <a:buNone/>
            </a:pPr>
            <a:r>
              <a:rPr lang="en-US" dirty="0"/>
              <a:t>Reducing cyber security risk does not automatically reduce safety risk.</a:t>
            </a:r>
          </a:p>
        </p:txBody>
      </p:sp>
    </p:spTree>
    <p:extLst>
      <p:ext uri="{BB962C8B-B14F-4D97-AF65-F5344CB8AC3E}">
        <p14:creationId xmlns:p14="http://schemas.microsoft.com/office/powerpoint/2010/main" val="2573380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74731-2B1E-DB45-4B41-3127C3A85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3E77B-DFC5-DEF6-ECE4-248BCA4F1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2" y="222885"/>
            <a:ext cx="10515600" cy="854075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Railway OT Architecture and Patch Deployment Path</a:t>
            </a:r>
            <a:endParaRPr lang="en-GB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FC57E4-F07A-197E-A191-CEF8DD50B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390" y="1075081"/>
            <a:ext cx="10943268" cy="556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79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12D6E-E313-01EA-01BD-1FCB8C870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8FFD7-50C1-836F-4643-A1D475EC1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933" y="204259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Cyber-to-Physical Escalation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8F742-E25F-0582-9A06-AC917FE33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6934"/>
            <a:ext cx="10515600" cy="4758266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GB" b="1" dirty="0"/>
              <a:t>From Cyber Compromise to Process Hazard</a:t>
            </a:r>
          </a:p>
          <a:p>
            <a:pPr marL="0" indent="0">
              <a:buNone/>
            </a:pPr>
            <a:endParaRPr lang="en-GB" b="1" dirty="0"/>
          </a:p>
          <a:p>
            <a:pPr marL="0" indent="0" algn="ctr">
              <a:buNone/>
            </a:pPr>
            <a:r>
              <a:rPr lang="en-GB" dirty="0"/>
              <a:t>Security Vulnerability Identified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Emergency Patch Deployment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Incomplete Safety Validation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Unexpected Software Timing Behaviour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Delayed Movement Authority Updates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Reduced Train Separation Margin</a:t>
            </a:r>
          </a:p>
          <a:p>
            <a:pPr marL="0" indent="0" algn="ctr">
              <a:buNone/>
            </a:pPr>
            <a:endParaRPr lang="en-GB" b="1" dirty="0"/>
          </a:p>
          <a:p>
            <a:pPr marL="0" indent="0" algn="ctr">
              <a:buNone/>
            </a:pPr>
            <a:r>
              <a:rPr lang="en-GB" dirty="0"/>
              <a:t>Near-Collision Hazard</a:t>
            </a: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Discussion Question</a:t>
            </a:r>
          </a:p>
          <a:p>
            <a:pPr marL="0" indent="0">
              <a:buNone/>
            </a:pPr>
            <a:r>
              <a:rPr lang="en-US" dirty="0"/>
              <a:t>At which point does a cyber security action become a railway safety issue?</a:t>
            </a:r>
            <a:endParaRPr lang="en-GB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8BEB7512-F7CF-462D-9423-02C4E5177B10}"/>
              </a:ext>
            </a:extLst>
          </p:cNvPr>
          <p:cNvSpPr/>
          <p:nvPr/>
        </p:nvSpPr>
        <p:spPr>
          <a:xfrm>
            <a:off x="5935133" y="2023536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8B751E3C-E06D-C011-0A5F-EB01E27A6A36}"/>
              </a:ext>
            </a:extLst>
          </p:cNvPr>
          <p:cNvSpPr/>
          <p:nvPr/>
        </p:nvSpPr>
        <p:spPr>
          <a:xfrm>
            <a:off x="5926666" y="2586567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A5F88680-7B92-5BD1-E0FF-5AD1919249BD}"/>
              </a:ext>
            </a:extLst>
          </p:cNvPr>
          <p:cNvSpPr/>
          <p:nvPr/>
        </p:nvSpPr>
        <p:spPr>
          <a:xfrm>
            <a:off x="5935133" y="3119967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BA4FA89B-A931-C21E-226E-24E948157C3A}"/>
              </a:ext>
            </a:extLst>
          </p:cNvPr>
          <p:cNvSpPr/>
          <p:nvPr/>
        </p:nvSpPr>
        <p:spPr>
          <a:xfrm>
            <a:off x="5943599" y="3666067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9E21E2E3-EE9D-9BFF-CB13-84FA9D0B2E66}"/>
              </a:ext>
            </a:extLst>
          </p:cNvPr>
          <p:cNvSpPr/>
          <p:nvPr/>
        </p:nvSpPr>
        <p:spPr>
          <a:xfrm>
            <a:off x="5935133" y="4165601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7B3CFD65-347D-FDD8-83B9-49655441BBCD}"/>
              </a:ext>
            </a:extLst>
          </p:cNvPr>
          <p:cNvSpPr/>
          <p:nvPr/>
        </p:nvSpPr>
        <p:spPr>
          <a:xfrm>
            <a:off x="5943599" y="4690536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478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8AFF9-2BE4-1190-0083-7D4492364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21037-4CE6-61F7-4DAD-736D5C595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2" y="222885"/>
            <a:ext cx="10515600" cy="854075"/>
          </a:xfrm>
        </p:spPr>
        <p:txBody>
          <a:bodyPr>
            <a:normAutofit/>
          </a:bodyPr>
          <a:lstStyle/>
          <a:p>
            <a:r>
              <a:rPr lang="en-GB" sz="3600" dirty="0"/>
              <a:t>Cyber-to-Physical Escalation Pathway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8BB374-F8AB-97F9-A366-8DE853413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8641" y="1167127"/>
            <a:ext cx="6384854" cy="526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520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0E2E1-8F8A-405F-1D20-C88FA8FC4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A7317-DD30-0839-5757-DA3E97FA6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Independent Safety Protection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79C1F-E4B6-9CDD-2C84-639ED64EA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22"/>
            <a:ext cx="10515600" cy="44862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ETCS Automatic Braking Intervention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Movement Authority updates are delayed.</a:t>
            </a:r>
          </a:p>
          <a:p>
            <a:r>
              <a:rPr lang="en-US" dirty="0"/>
              <a:t>Train separation margins become reduced.</a:t>
            </a:r>
          </a:p>
          <a:p>
            <a:r>
              <a:rPr lang="en-US" dirty="0"/>
              <a:t>Onboard ETCS continues monitoring train </a:t>
            </a:r>
            <a:r>
              <a:rPr lang="en-US" dirty="0" err="1"/>
              <a:t>behaviour</a:t>
            </a:r>
            <a:r>
              <a:rPr lang="en-US" dirty="0"/>
              <a:t>.</a:t>
            </a:r>
          </a:p>
          <a:p>
            <a:r>
              <a:rPr lang="en-US" dirty="0"/>
              <a:t>Braking curves are recalculated continuously.</a:t>
            </a:r>
          </a:p>
          <a:p>
            <a:r>
              <a:rPr lang="en-US" dirty="0"/>
              <a:t>Automatic braking is initiated.</a:t>
            </a:r>
          </a:p>
          <a:p>
            <a:r>
              <a:rPr lang="en-US" dirty="0"/>
              <a:t>The train stops safely before reaching the danger point.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Functional Safety Principle</a:t>
            </a:r>
          </a:p>
          <a:p>
            <a:pPr marL="0" indent="0">
              <a:buNone/>
            </a:pPr>
            <a:r>
              <a:rPr lang="en-US" dirty="0"/>
              <a:t>Independent protection layers should remain effective even when other systems behave unexpectedly.</a:t>
            </a:r>
          </a:p>
        </p:txBody>
      </p:sp>
    </p:spTree>
    <p:extLst>
      <p:ext uri="{BB962C8B-B14F-4D97-AF65-F5344CB8AC3E}">
        <p14:creationId xmlns:p14="http://schemas.microsoft.com/office/powerpoint/2010/main" val="4223795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DF32C-5FA1-8106-E332-90683B2E9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D1C41-2A52-F27C-DA8D-8A17235DD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2" y="222885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ETCS Automatic Braking Intervention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43F34A-4529-0F11-223A-485FCDA8C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258" y="1808315"/>
            <a:ext cx="8809484" cy="381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814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64EA2-3022-0D09-7331-87122931E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CFFC4-9A67-44FD-2D45-7CA306E6D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Security-Informed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84A26-032E-EE98-7741-A9796736C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0800"/>
            <a:ext cx="10515600" cy="502073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2900" b="1" dirty="0"/>
              <a:t>Key Lessons</a:t>
            </a:r>
          </a:p>
          <a:p>
            <a:r>
              <a:rPr lang="en-US" dirty="0"/>
              <a:t>Cyber security actions can have safety consequences.</a:t>
            </a:r>
          </a:p>
          <a:p>
            <a:r>
              <a:rPr lang="en-US" dirty="0"/>
              <a:t>Safety-critical systems require assurance beyond functional testing.</a:t>
            </a:r>
          </a:p>
          <a:p>
            <a:r>
              <a:rPr lang="en-US" dirty="0"/>
              <a:t>Timing failures can be safety-critical.</a:t>
            </a:r>
          </a:p>
          <a:p>
            <a:r>
              <a:rPr lang="en-US" dirty="0"/>
              <a:t>Emergency changes require careful governance.</a:t>
            </a:r>
          </a:p>
          <a:p>
            <a:r>
              <a:rPr lang="en-US" dirty="0"/>
              <a:t>Safety cases remain essential during cyber security incidents.</a:t>
            </a:r>
          </a:p>
          <a:p>
            <a:r>
              <a:rPr lang="en-US" dirty="0" err="1"/>
              <a:t>Defence</a:t>
            </a:r>
            <a:r>
              <a:rPr lang="en-US" dirty="0"/>
              <a:t>-in-depth remains important.</a:t>
            </a:r>
          </a:p>
          <a:p>
            <a:r>
              <a:rPr lang="en-US" dirty="0"/>
              <a:t>Cyber security and safety teams must work together.</a:t>
            </a:r>
          </a:p>
          <a:p>
            <a:endParaRPr lang="en-US" sz="2900" dirty="0"/>
          </a:p>
          <a:p>
            <a:pPr marL="0" indent="0">
              <a:buNone/>
            </a:pPr>
            <a:r>
              <a:rPr lang="en-US" sz="2900" b="1" dirty="0"/>
              <a:t>Security-Informed Safety Principle:</a:t>
            </a:r>
          </a:p>
          <a:p>
            <a:pPr marL="0" indent="0">
              <a:buNone/>
            </a:pPr>
            <a:r>
              <a:rPr lang="en-US" b="1"/>
              <a:t>Cyber security </a:t>
            </a:r>
            <a:r>
              <a:rPr lang="en-US" b="1" dirty="0"/>
              <a:t>objectives and safety objectives must be considered together when managing operational change.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2900" b="1" dirty="0"/>
              <a:t>Discussion Questions</a:t>
            </a:r>
          </a:p>
          <a:p>
            <a:r>
              <a:rPr lang="en-US" dirty="0"/>
              <a:t>What was the hazard?</a:t>
            </a:r>
          </a:p>
          <a:p>
            <a:r>
              <a:rPr lang="en-US" dirty="0"/>
              <a:t>What was the role of the safety case?</a:t>
            </a:r>
          </a:p>
          <a:p>
            <a:r>
              <a:rPr lang="en-US" dirty="0"/>
              <a:t>Which protection layers failed?</a:t>
            </a:r>
          </a:p>
          <a:p>
            <a:r>
              <a:rPr lang="en-US" dirty="0"/>
              <a:t>Which protection layers succeeded?</a:t>
            </a:r>
          </a:p>
          <a:p>
            <a:r>
              <a:rPr lang="en-US" dirty="0"/>
              <a:t>How could the patch deployment process be improved?</a:t>
            </a:r>
          </a:p>
        </p:txBody>
      </p:sp>
    </p:spTree>
    <p:extLst>
      <p:ext uri="{BB962C8B-B14F-4D97-AF65-F5344CB8AC3E}">
        <p14:creationId xmlns:p14="http://schemas.microsoft.com/office/powerpoint/2010/main" val="670602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9B749-6ECE-0A31-FFA5-55DE89486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2C145-AA6A-BBF6-9E34-8DFF2D83C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2" y="196620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Security-Informed Safety Redesign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33EBB3-F056-4671-251D-E84874CFA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021" y="1251400"/>
            <a:ext cx="9175957" cy="540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11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f35c3da-39ae-4632-9ac1-afc2f25d2852}" enabled="0" method="" siteId="{5f35c3da-39ae-4632-9ac1-afc2f25d285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490</Words>
  <Application>Microsoft Office PowerPoint</Application>
  <PresentationFormat>Widescreen</PresentationFormat>
  <Paragraphs>103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Office Theme</vt:lpstr>
      <vt:lpstr>Security-Informed Safety</vt:lpstr>
      <vt:lpstr>Learning Outcomes</vt:lpstr>
      <vt:lpstr>Railway Signalling and Train Separation</vt:lpstr>
      <vt:lpstr>ETCS Level 2 Operational Architecture</vt:lpstr>
      <vt:lpstr>Movement Authority and Braking Supervision</vt:lpstr>
      <vt:lpstr>Movement Authority and Braking Supervision</vt:lpstr>
      <vt:lpstr>Emergency Cyber Security Patching Scenario</vt:lpstr>
      <vt:lpstr>Railway OT Architecture and Patch Deployment Path</vt:lpstr>
      <vt:lpstr>Cyber-to-Physical Escalation</vt:lpstr>
      <vt:lpstr>Cyber-to-Physical Escalation Pathway</vt:lpstr>
      <vt:lpstr>Independent Safety Protection</vt:lpstr>
      <vt:lpstr>ETCS Automatic Braking Intervention</vt:lpstr>
      <vt:lpstr>Security-Informed Safety</vt:lpstr>
      <vt:lpstr>Security-Informed Safety Redesign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Abroshan, Hossein</dc:creator>
  <cp:lastModifiedBy>Abroshan, Hossein</cp:lastModifiedBy>
  <cp:revision>1</cp:revision>
  <dcterms:created xsi:type="dcterms:W3CDTF">2026-06-13T12:17:01Z</dcterms:created>
  <dcterms:modified xsi:type="dcterms:W3CDTF">2026-07-15T16:26:29Z</dcterms:modified>
</cp:coreProperties>
</file>