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9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roshan, Hossein" userId="912c69bd-5c2a-4826-bfd6-0f70bce0a23a" providerId="ADAL" clId="{88533559-7363-43D1-B5BD-3C53B20CB4B1}"/>
    <pc:docChg chg="undo custSel addSld delSld modSld">
      <pc:chgData name="Abroshan, Hossein" userId="912c69bd-5c2a-4826-bfd6-0f70bce0a23a" providerId="ADAL" clId="{88533559-7363-43D1-B5BD-3C53B20CB4B1}" dt="2026-07-15T16:30:13.759" v="385" actId="313"/>
      <pc:docMkLst>
        <pc:docMk/>
      </pc:docMkLst>
      <pc:sldChg chg="addSp modSp mod">
        <pc:chgData name="Abroshan, Hossein" userId="912c69bd-5c2a-4826-bfd6-0f70bce0a23a" providerId="ADAL" clId="{88533559-7363-43D1-B5BD-3C53B20CB4B1}" dt="2026-07-15T16:30:13.759" v="385" actId="313"/>
        <pc:sldMkLst>
          <pc:docMk/>
          <pc:sldMk cId="4265478472" sldId="264"/>
        </pc:sldMkLst>
        <pc:spChg chg="mod">
          <ac:chgData name="Abroshan, Hossein" userId="912c69bd-5c2a-4826-bfd6-0f70bce0a23a" providerId="ADAL" clId="{88533559-7363-43D1-B5BD-3C53B20CB4B1}" dt="2026-07-15T16:30:13.759" v="385" actId="313"/>
          <ac:spMkLst>
            <pc:docMk/>
            <pc:sldMk cId="4265478472" sldId="264"/>
            <ac:spMk id="3" creationId="{C3A8F742-E25F-0582-9A06-AC917FE33BA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3EB5B-124F-4752-8AFC-A400332EDF26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AB081-E08C-48B2-8CB6-FA380FC5B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176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8101-B853-B46F-8D72-F536C03E4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F10556-3071-761F-3310-F5AA4BC9F5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A09462-7B46-4914-0CFC-CD50A63772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88CA49-43A6-C797-4E16-3ECE0A47C9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BAB081-E08C-48B2-8CB6-FA380FC5BAD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21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1EE98-2AA4-17AF-7E8F-9B9BF3483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D3E5F3-0558-F3B1-FF6A-C04D7F9D3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0FCACC-DBCB-7AB0-4DDE-FD27BD755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F54C07-DB28-6656-128F-23F7147C84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BAB081-E08C-48B2-8CB6-FA380FC5BAD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259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EB33C-9599-F3B4-6798-54D7696BC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417BCB-A27A-88B8-B9B4-618900BAE8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0199D-4D06-36DC-DCAD-849F627E0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F2197-D093-E2F1-43D0-E1F1BC861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5614D-A96C-E2F6-9710-C1281BC36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727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C913B-C7D7-DCA7-FF13-EDE4F02C4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C940E-AA31-C669-2061-9AAAB7262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E4A03-C074-7AFF-16C9-BB927F4D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CEC79-7C7B-9E58-1C09-D812E0B3B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2F713-9DAC-46B8-DAA8-6E586020F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10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C677B-FA84-A6E7-CBBB-D5711A25B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AC546-830B-CD5F-502F-6FD73CC26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44562-A38A-B2D1-7F29-FD4F2C1AB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1998D-F296-D20B-43F7-FE56126BD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F7987-462D-68D7-37D0-673E452D3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951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8818C-B195-60EA-0861-465A5F824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45C2F-9F78-2C59-784F-8AB6F8693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597DD4-6646-FE28-8566-ED6B0DFA6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384CC-94CB-9FD6-9A73-79ACFF682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BE8AE-9DB4-7F11-6E51-9D1C3A75C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78BDA8-CA25-B57D-9EF3-082D06D0B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590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C66C5-5C13-6875-062B-87646525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757C45-B72F-06D1-FAFC-A57637126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CF52B5-6CE1-1AA5-588A-1C07928B2A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6406F3-7CD3-43F0-06F0-4BCD57077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9980B-A0BD-CC66-4C8E-BC49926890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629CEF-9F9F-D8CD-109A-F6491B20F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293241-CA61-A905-FC60-3EE39EF96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4CACC4-04EE-FF53-F746-C2AC11D8A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478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4D3BB-8E3C-568A-32BB-8188831BE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A2F5D2-F115-D8E8-0186-4DEFA73B5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F67192-3BB4-E02E-D067-289D97476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A4B92E-9B4A-0F63-CC05-B7AE268B7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270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C54395-BEC6-0629-5935-CDB77FAC3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177687-E0F2-C408-0175-AE9C55B9C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CD594F-7C1A-07E2-6E48-DD5FFCD0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910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5C388-88C0-789F-F1BD-4B1F73A8C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F5DE9-EDC0-752D-3AAB-80B0E67C5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A2171-6BF4-C3B0-384B-D1D35C7B5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4A2EA-3933-F098-ED01-1A47540B7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75019-0CFD-81FE-31CD-495685B1B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70997-948A-903F-5865-6ACF3556A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608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9CBC4-B1BA-DDE3-0D51-FEB3B0E7D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5E9296-32B7-F25F-C164-802D464905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243D1-0C37-3D8A-125B-2B7BE7203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7DB89B-A871-63BC-D3AE-A76A22A9A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28E333-0E5F-E770-F905-57A8DA0BF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E3861-26BF-8AED-F9BB-409473762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23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C14F1-15F1-AB33-D251-BC47325AD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CFBCE5-CB49-2EC0-9AF9-CF4975A18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5A0EB-9D22-30E0-3E9E-DE9C27C02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57D96-71D9-D09C-F668-C50D91699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E6E0C-320E-3E0F-0B0B-9C074164D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394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16A1B3-FF9A-5838-76CA-237789055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2F76C6-D078-B1BE-FE16-6D4C405DB4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E2212-5C1C-8EA3-A5E3-A8C71F3A3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418BB-076B-77D0-22B6-BB56ABAFD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95BAE-9336-700F-764B-5DFE23147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758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A8496D-3322-306E-EA56-249BDF16F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93A50A-A0D5-3158-67F2-665FB3D24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04A1C-0BF2-2973-A4E7-DB2F29FCF3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1A294-106E-21D1-C84D-EFB468808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EDE0A-CFF0-98A4-5E49-E3024E32AF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966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E79DB9-137A-BF3A-5451-32C280FB1C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0" t="8404" r="38334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282B99-B7A8-54D7-C5B4-D99331605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094" y="1161288"/>
            <a:ext cx="3946906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2800" dirty="0"/>
              <a:t>Security-Informed Safety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B389B4-0A36-FCB2-E8C4-2F39876856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093" y="2718054"/>
            <a:ext cx="5555573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1700" b="1" dirty="0"/>
              <a:t>Episode 4</a:t>
            </a:r>
          </a:p>
          <a:p>
            <a:pPr algn="l"/>
            <a:r>
              <a:rPr lang="en-US" sz="1800" b="1" dirty="0"/>
              <a:t>Smart Manufacturing Robot Cell Ransomware</a:t>
            </a:r>
          </a:p>
          <a:p>
            <a:pPr algn="l"/>
            <a:endParaRPr lang="en-US" sz="1700" b="1" dirty="0"/>
          </a:p>
          <a:p>
            <a:pPr algn="l"/>
            <a:r>
              <a:rPr lang="en-US" sz="1700" b="1" dirty="0" err="1"/>
              <a:t>CyBOK</a:t>
            </a:r>
            <a:r>
              <a:rPr lang="en-US" sz="1700" b="1" dirty="0"/>
              <a:t> Funded Project</a:t>
            </a:r>
          </a:p>
          <a:p>
            <a:pPr algn="l"/>
            <a:r>
              <a:rPr lang="en-US" sz="1700" dirty="0"/>
              <a:t>Author: Dr Hossein Abroshan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778255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AB2BC-3DF9-07D6-764B-1A6DB4CDD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GB" dirty="0"/>
              <a:t>Learning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687CC-41B2-1E9D-ABB5-6D6AFB3DB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After completing this episode, students should be able to: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Describe the safety architecture of a modern industrial robot cell.</a:t>
            </a:r>
          </a:p>
          <a:p>
            <a:r>
              <a:rPr lang="en-US" dirty="0"/>
              <a:t>Explain the functions of interlocked guards, light curtains, emergency stops, and safety PLCs.</a:t>
            </a:r>
          </a:p>
          <a:p>
            <a:r>
              <a:rPr lang="en-US" dirty="0"/>
              <a:t>Distinguish between operational disruption and safety hazards.</a:t>
            </a:r>
          </a:p>
          <a:p>
            <a:r>
              <a:rPr lang="en-US" dirty="0"/>
              <a:t>Explain how ransomware can indirectly create safety risks.</a:t>
            </a:r>
          </a:p>
          <a:p>
            <a:r>
              <a:rPr lang="en-US" dirty="0"/>
              <a:t>Identify unsafe restart conditions following a cyber incident.</a:t>
            </a:r>
          </a:p>
          <a:p>
            <a:r>
              <a:rPr lang="en-US" dirty="0"/>
              <a:t>Explain the importance of validating safety functions before recommissioning.</a:t>
            </a:r>
          </a:p>
          <a:p>
            <a:r>
              <a:rPr lang="en-US" dirty="0" err="1"/>
              <a:t>Analyse</a:t>
            </a:r>
            <a:r>
              <a:rPr lang="en-US" dirty="0"/>
              <a:t> cross-functional decision-making during OT incident response.</a:t>
            </a:r>
          </a:p>
          <a:p>
            <a:r>
              <a:rPr lang="en-US" dirty="0"/>
              <a:t>Apply Security-Informed Safety principles to manufacturing environments.</a:t>
            </a:r>
          </a:p>
        </p:txBody>
      </p:sp>
    </p:spTree>
    <p:extLst>
      <p:ext uri="{BB962C8B-B14F-4D97-AF65-F5344CB8AC3E}">
        <p14:creationId xmlns:p14="http://schemas.microsoft.com/office/powerpoint/2010/main" val="3683607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3B7DF-326B-E306-D95A-BBD650C90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609E2-7966-3007-6305-044E535BD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GB" dirty="0"/>
              <a:t>Robot Cell Safety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7C2BB-34E3-5D06-1B24-F6874AC4A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Multiple Independent Safety Layers</a:t>
            </a:r>
          </a:p>
          <a:p>
            <a:pPr marL="0" indent="0">
              <a:buNone/>
            </a:pPr>
            <a:endParaRPr lang="en-US" b="1" dirty="0"/>
          </a:p>
          <a:p>
            <a:pPr lvl="1"/>
            <a:r>
              <a:rPr lang="en-US" dirty="0"/>
              <a:t>Industrial robot cells use several independent safety functions:</a:t>
            </a:r>
          </a:p>
          <a:p>
            <a:pPr lvl="1"/>
            <a:r>
              <a:rPr lang="en-US" dirty="0"/>
              <a:t>Interlocked access gates</a:t>
            </a:r>
          </a:p>
          <a:p>
            <a:pPr lvl="1"/>
            <a:r>
              <a:rPr lang="en-US" dirty="0"/>
              <a:t>Safety light curtains</a:t>
            </a:r>
          </a:p>
          <a:p>
            <a:pPr lvl="1"/>
            <a:r>
              <a:rPr lang="en-US" dirty="0"/>
              <a:t>Emergency stop systems</a:t>
            </a:r>
          </a:p>
          <a:p>
            <a:pPr lvl="1"/>
            <a:r>
              <a:rPr lang="en-US" dirty="0"/>
              <a:t>Safety PLC supervision</a:t>
            </a:r>
          </a:p>
          <a:p>
            <a:pPr lvl="1"/>
            <a:r>
              <a:rPr lang="en-US" dirty="0"/>
              <a:t>Physical separation between personnel and hazardous motion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Key Concept</a:t>
            </a:r>
          </a:p>
          <a:p>
            <a:pPr marL="0" indent="0">
              <a:buNone/>
            </a:pPr>
            <a:r>
              <a:rPr lang="en-US" dirty="0"/>
              <a:t>Safe operation depends on independent protection layers.</a:t>
            </a:r>
          </a:p>
        </p:txBody>
      </p:sp>
    </p:spTree>
    <p:extLst>
      <p:ext uri="{BB962C8B-B14F-4D97-AF65-F5344CB8AC3E}">
        <p14:creationId xmlns:p14="http://schemas.microsoft.com/office/powerpoint/2010/main" val="1530844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776F8-9C43-B355-8DB4-FA299E896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DFC1D-3B55-7C92-4886-D12E141E2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Robot Cell Safety Architecture (example)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72DD25-CDA0-8ABB-93B5-7D7344425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640" y="1076960"/>
            <a:ext cx="8618120" cy="561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698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3E8CB-44BC-41F7-9549-C63C84F84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EF59D-73AF-CAF8-C7D6-BE1C539B2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Smart Manufacturing OT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5F478-293A-A6A2-BCB5-6E6253101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501385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sz="3300" b="1" dirty="0"/>
              <a:t>Information Supports Safe Operations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sz="2900" b="1" dirty="0"/>
              <a:t>Modern manufacturing environments depend on:</a:t>
            </a:r>
          </a:p>
          <a:p>
            <a:r>
              <a:rPr lang="en-GB" sz="2900" dirty="0"/>
              <a:t>Engineering workstations</a:t>
            </a:r>
          </a:p>
          <a:p>
            <a:r>
              <a:rPr lang="en-GB" sz="2900" dirty="0"/>
              <a:t>HMIs</a:t>
            </a:r>
          </a:p>
          <a:p>
            <a:r>
              <a:rPr lang="en-GB" sz="2900" dirty="0"/>
              <a:t>Manufacturing Execution Systems (MES)</a:t>
            </a:r>
          </a:p>
          <a:p>
            <a:r>
              <a:rPr lang="en-GB" sz="2900" dirty="0"/>
              <a:t>Data historians</a:t>
            </a:r>
          </a:p>
          <a:p>
            <a:r>
              <a:rPr lang="en-GB" sz="2900" dirty="0"/>
              <a:t>Identity services</a:t>
            </a:r>
          </a:p>
          <a:p>
            <a:r>
              <a:rPr lang="en-GB" sz="2900" dirty="0"/>
              <a:t>Industrial communication networks</a:t>
            </a:r>
          </a:p>
          <a:p>
            <a:pPr marL="0" indent="0">
              <a:buNone/>
            </a:pPr>
            <a:endParaRPr lang="en-GB" sz="2900" dirty="0"/>
          </a:p>
          <a:p>
            <a:pPr marL="0" indent="0">
              <a:buNone/>
            </a:pPr>
            <a:r>
              <a:rPr lang="en-GB" sz="2900" b="1" dirty="0"/>
              <a:t>Operators rely on these systems to:</a:t>
            </a:r>
          </a:p>
          <a:p>
            <a:r>
              <a:rPr lang="en-GB" sz="2900" dirty="0"/>
              <a:t>Understand machine status</a:t>
            </a:r>
          </a:p>
          <a:p>
            <a:r>
              <a:rPr lang="en-GB" sz="2900" dirty="0"/>
              <a:t>Diagnose faults</a:t>
            </a:r>
          </a:p>
          <a:p>
            <a:r>
              <a:rPr lang="en-GB" sz="2900" dirty="0"/>
              <a:t>Perform maintenance</a:t>
            </a:r>
          </a:p>
          <a:p>
            <a:r>
              <a:rPr lang="en-GB" sz="2900" dirty="0"/>
              <a:t>Recover from abnormal conditions</a:t>
            </a:r>
          </a:p>
        </p:txBody>
      </p:sp>
    </p:spTree>
    <p:extLst>
      <p:ext uri="{BB962C8B-B14F-4D97-AF65-F5344CB8AC3E}">
        <p14:creationId xmlns:p14="http://schemas.microsoft.com/office/powerpoint/2010/main" val="468616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E3634-1294-2DAC-42B2-DD2983BC9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D4387-AB2C-1F84-3844-ECCCBC8D6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Smart Manufacturing OT Architecture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75C2797E-03B9-8FB5-1BF8-41F39D3D5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790" y="1206760"/>
            <a:ext cx="9730704" cy="510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385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58D5E-B6EA-B5B0-7642-34B9FC7A1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B5ED1-72B7-5E2C-F1F8-A9F0AFA94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Ransomware Incident Scenario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05B70-C75B-2E6D-5E34-14ED1637C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8955"/>
            <a:ext cx="10515600" cy="503184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600" b="1" dirty="0"/>
              <a:t>What Actually Happens?</a:t>
            </a:r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en-US" sz="1600" dirty="0"/>
              <a:t>The ransomware incident affects:</a:t>
            </a:r>
          </a:p>
          <a:p>
            <a:r>
              <a:rPr lang="en-US" sz="1600" dirty="0"/>
              <a:t>User authentication services</a:t>
            </a:r>
          </a:p>
          <a:p>
            <a:r>
              <a:rPr lang="en-US" sz="1600" dirty="0"/>
              <a:t>Engineering workstations</a:t>
            </a:r>
          </a:p>
          <a:p>
            <a:r>
              <a:rPr lang="en-US" sz="1600" dirty="0"/>
              <a:t>Production monitoring systems</a:t>
            </a:r>
          </a:p>
          <a:p>
            <a:r>
              <a:rPr lang="en-US" sz="1600" dirty="0"/>
              <a:t>Historical process data</a:t>
            </a:r>
          </a:p>
          <a:p>
            <a:r>
              <a:rPr lang="en-US" sz="1600" dirty="0"/>
              <a:t>HMI availability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However:</a:t>
            </a:r>
          </a:p>
          <a:p>
            <a:r>
              <a:rPr lang="en-US" sz="1600" dirty="0"/>
              <a:t>The robot cell stops safely.</a:t>
            </a:r>
          </a:p>
          <a:p>
            <a:r>
              <a:rPr lang="en-US" sz="1600" dirty="0"/>
              <a:t>Safety systems remain operational.</a:t>
            </a:r>
          </a:p>
          <a:p>
            <a:r>
              <a:rPr lang="en-US" sz="1600" dirty="0"/>
              <a:t>No unsafe robot motion occurs.</a:t>
            </a:r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en-US" sz="1600" b="1" dirty="0"/>
              <a:t>Key Question</a:t>
            </a:r>
          </a:p>
          <a:p>
            <a:pPr marL="0" indent="0">
              <a:buNone/>
            </a:pPr>
            <a:r>
              <a:rPr lang="en-US" sz="1600" dirty="0"/>
              <a:t>Can recovery decisions be trusted when operational information may no longer be trustworthy?</a:t>
            </a:r>
          </a:p>
        </p:txBody>
      </p:sp>
    </p:spTree>
    <p:extLst>
      <p:ext uri="{BB962C8B-B14F-4D97-AF65-F5344CB8AC3E}">
        <p14:creationId xmlns:p14="http://schemas.microsoft.com/office/powerpoint/2010/main" val="2573380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12D6E-E313-01EA-01BD-1FCB8C870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8FFD7-50C1-836F-4643-A1D475EC1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933" y="204259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Cyber-to-Physical Escalation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8F742-E25F-0582-9A06-AC917FE33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6934"/>
            <a:ext cx="10515600" cy="507153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b="1" dirty="0"/>
              <a:t>From Cyber Incident to Safety Hazard</a:t>
            </a:r>
          </a:p>
          <a:p>
            <a:pPr marL="0" indent="0">
              <a:buNone/>
            </a:pPr>
            <a:endParaRPr lang="en-GB" b="1" dirty="0"/>
          </a:p>
          <a:p>
            <a:pPr marL="0" indent="0" algn="ctr">
              <a:buNone/>
            </a:pPr>
            <a:r>
              <a:rPr lang="en-GB" dirty="0"/>
              <a:t>Ransomware Incident</a:t>
            </a:r>
          </a:p>
          <a:p>
            <a:pPr marL="0" indent="0" algn="ctr">
              <a:buNone/>
            </a:pPr>
            <a:r>
              <a:rPr lang="en-GB" dirty="0"/>
              <a:t> </a:t>
            </a:r>
          </a:p>
          <a:p>
            <a:pPr marL="0" indent="0" algn="ctr">
              <a:buNone/>
            </a:pPr>
            <a:r>
              <a:rPr lang="en-US" dirty="0"/>
              <a:t>Loss of Trusted Operational Information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Robot Cell Safe Stop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Production Pressure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Unsafe Restart Temptation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Incomplete Validation</a:t>
            </a:r>
          </a:p>
          <a:p>
            <a:pPr marL="0" indent="0" algn="ctr">
              <a:buNone/>
            </a:pPr>
            <a:endParaRPr lang="en-GB" b="1" dirty="0"/>
          </a:p>
          <a:p>
            <a:pPr marL="0" indent="0" algn="ctr">
              <a:buNone/>
            </a:pPr>
            <a:r>
              <a:rPr lang="en-GB" dirty="0"/>
              <a:t>Unexpected Robot Motion Hazard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US" dirty="0"/>
              <a:t>Potential Injury or Equipment Damage</a:t>
            </a:r>
            <a:endParaRPr lang="en-GB" b="1" dirty="0"/>
          </a:p>
          <a:p>
            <a:pPr marL="0" indent="0">
              <a:buNone/>
            </a:pPr>
            <a:r>
              <a:rPr lang="en-GB" b="1" dirty="0"/>
              <a:t>Discussion Question</a:t>
            </a:r>
          </a:p>
          <a:p>
            <a:pPr marL="0" indent="0">
              <a:buNone/>
            </a:pPr>
            <a:r>
              <a:rPr lang="en-US" dirty="0"/>
              <a:t>At what point does the cyber security incident become a safety issue?</a:t>
            </a:r>
            <a:endParaRPr lang="en-GB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8BEB7512-F7CF-462D-9423-02C4E5177B10}"/>
              </a:ext>
            </a:extLst>
          </p:cNvPr>
          <p:cNvSpPr/>
          <p:nvPr/>
        </p:nvSpPr>
        <p:spPr>
          <a:xfrm>
            <a:off x="5935133" y="2023536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8B751E3C-E06D-C011-0A5F-EB01E27A6A36}"/>
              </a:ext>
            </a:extLst>
          </p:cNvPr>
          <p:cNvSpPr/>
          <p:nvPr/>
        </p:nvSpPr>
        <p:spPr>
          <a:xfrm>
            <a:off x="5926666" y="2586567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A5F88680-7B92-5BD1-E0FF-5AD1919249BD}"/>
              </a:ext>
            </a:extLst>
          </p:cNvPr>
          <p:cNvSpPr/>
          <p:nvPr/>
        </p:nvSpPr>
        <p:spPr>
          <a:xfrm>
            <a:off x="5935133" y="3119967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BA4FA89B-A931-C21E-226E-24E948157C3A}"/>
              </a:ext>
            </a:extLst>
          </p:cNvPr>
          <p:cNvSpPr/>
          <p:nvPr/>
        </p:nvSpPr>
        <p:spPr>
          <a:xfrm>
            <a:off x="5943599" y="3666067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9E21E2E3-EE9D-9BFF-CB13-84FA9D0B2E66}"/>
              </a:ext>
            </a:extLst>
          </p:cNvPr>
          <p:cNvSpPr/>
          <p:nvPr/>
        </p:nvSpPr>
        <p:spPr>
          <a:xfrm>
            <a:off x="5935133" y="4165601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7B3CFD65-347D-FDD8-83B9-49655441BBCD}"/>
              </a:ext>
            </a:extLst>
          </p:cNvPr>
          <p:cNvSpPr/>
          <p:nvPr/>
        </p:nvSpPr>
        <p:spPr>
          <a:xfrm>
            <a:off x="5943599" y="4690536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C1F80EDD-4294-9A3D-A813-22C7EBA3C295}"/>
              </a:ext>
            </a:extLst>
          </p:cNvPr>
          <p:cNvSpPr/>
          <p:nvPr/>
        </p:nvSpPr>
        <p:spPr>
          <a:xfrm>
            <a:off x="5943599" y="5245101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478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8AFF9-2BE4-1190-0083-7D4492364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21037-4CE6-61F7-4DAD-736D5C595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/>
          </a:bodyPr>
          <a:lstStyle/>
          <a:p>
            <a:r>
              <a:rPr lang="en-GB" sz="3600" dirty="0"/>
              <a:t>Cyber-to-Physical Escalation Pathway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D597AE-DE6F-9324-9C36-F21B023D2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356" y="1901819"/>
            <a:ext cx="9681287" cy="305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520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0E2E1-8F8A-405F-1D20-C88FA8FC4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A7317-DD30-0839-5757-DA3E97FA6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r>
              <a:rPr lang="en-US" sz="4000" dirty="0"/>
              <a:t>Safe Recovery and Restart Governance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79C1F-E4B6-9CDD-2C84-639ED64EA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Recovery Requires More Than Technical Restoration</a:t>
            </a:r>
          </a:p>
          <a:p>
            <a:pPr marL="0" indent="0">
              <a:buNone/>
            </a:pPr>
            <a:r>
              <a:rPr lang="en-US" dirty="0"/>
              <a:t>Before automatic production restart: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Incident containment should be verified.</a:t>
            </a:r>
          </a:p>
          <a:p>
            <a:pPr lvl="1"/>
            <a:r>
              <a:rPr lang="en-US" dirty="0"/>
              <a:t>Software integrity should be validated.</a:t>
            </a:r>
          </a:p>
          <a:p>
            <a:pPr lvl="1"/>
            <a:r>
              <a:rPr lang="en-US" dirty="0"/>
              <a:t>Safety PLC diagnostics should be checked.</a:t>
            </a:r>
          </a:p>
          <a:p>
            <a:pPr lvl="1"/>
            <a:r>
              <a:rPr lang="en-US" dirty="0"/>
              <a:t>Interlocks, light curtains and emergency stops should be tested.</a:t>
            </a:r>
          </a:p>
          <a:p>
            <a:pPr lvl="1"/>
            <a:r>
              <a:rPr lang="en-US" dirty="0"/>
              <a:t>Physical inspection should be completed.</a:t>
            </a:r>
          </a:p>
          <a:p>
            <a:pPr lvl="1"/>
            <a:r>
              <a:rPr lang="en-US" dirty="0"/>
              <a:t>Reduced-speed recommissioning should be performed.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Key Principle</a:t>
            </a:r>
          </a:p>
          <a:p>
            <a:pPr marL="0" indent="0">
              <a:buNone/>
            </a:pPr>
            <a:r>
              <a:rPr lang="en-US" dirty="0"/>
              <a:t>Safe recovery requires evidence, not assumptions.</a:t>
            </a:r>
          </a:p>
        </p:txBody>
      </p:sp>
    </p:spTree>
    <p:extLst>
      <p:ext uri="{BB962C8B-B14F-4D97-AF65-F5344CB8AC3E}">
        <p14:creationId xmlns:p14="http://schemas.microsoft.com/office/powerpoint/2010/main" val="4223795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DF32C-5FA1-8106-E332-90683B2E9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D1C41-2A52-F27C-DA8D-8A17235DD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Cross-Functional Restart Decision Gate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72F737-27D2-4537-E76C-BBB839D40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876" y="1068182"/>
            <a:ext cx="10286248" cy="556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814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64EA2-3022-0D09-7331-87122931E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CFFC4-9A67-44FD-2D45-7CA306E6D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Security-Informed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84A26-032E-EE98-7741-A9796736C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0800"/>
            <a:ext cx="10515600" cy="502073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2900" b="1" dirty="0"/>
              <a:t>Key Lessons</a:t>
            </a:r>
          </a:p>
          <a:p>
            <a:r>
              <a:rPr lang="en-US" dirty="0"/>
              <a:t>Ransomware can create safety risks without directly controlling equipment.</a:t>
            </a:r>
          </a:p>
          <a:p>
            <a:r>
              <a:rPr lang="en-US" dirty="0"/>
              <a:t>Loss of trusted information may be more dangerous than loss of availability.</a:t>
            </a:r>
          </a:p>
          <a:p>
            <a:r>
              <a:rPr lang="en-US" dirty="0"/>
              <a:t>Guard closure is not equivalent to safe restart.</a:t>
            </a:r>
          </a:p>
          <a:p>
            <a:r>
              <a:rPr lang="en-US" dirty="0"/>
              <a:t>Safety functions must be validated following cyber recovery.</a:t>
            </a:r>
          </a:p>
          <a:p>
            <a:r>
              <a:rPr lang="en-US" dirty="0"/>
              <a:t>Production pressure can influence safety-critical decisions.</a:t>
            </a:r>
          </a:p>
          <a:p>
            <a:r>
              <a:rPr lang="en-US" dirty="0"/>
              <a:t>Safe recovery requires cross-functional coordination.</a:t>
            </a:r>
          </a:p>
          <a:p>
            <a:r>
              <a:rPr lang="en-US" dirty="0" err="1"/>
              <a:t>Organisational</a:t>
            </a:r>
            <a:r>
              <a:rPr lang="en-US" dirty="0"/>
              <a:t> culture plays an important role in resilience.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2900" b="1" dirty="0"/>
              <a:t>Security-Informed Safety Principle</a:t>
            </a:r>
          </a:p>
          <a:p>
            <a:pPr marL="0" indent="0">
              <a:buNone/>
            </a:pPr>
            <a:r>
              <a:rPr lang="en-US" b="1" dirty="0"/>
              <a:t>It is not always safe to restart a system that has recovered from a cyber incident.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2900" b="1" dirty="0"/>
              <a:t>Discussion Questions</a:t>
            </a:r>
          </a:p>
          <a:p>
            <a:r>
              <a:rPr lang="en-US" dirty="0"/>
              <a:t>What was the hazard?</a:t>
            </a:r>
          </a:p>
          <a:p>
            <a:r>
              <a:rPr lang="en-US" dirty="0"/>
              <a:t>Why did the robot cell initially remain safe?</a:t>
            </a:r>
          </a:p>
          <a:p>
            <a:r>
              <a:rPr lang="en-US" dirty="0"/>
              <a:t>Why is restart governance important?</a:t>
            </a:r>
          </a:p>
          <a:p>
            <a:r>
              <a:rPr lang="en-US" dirty="0"/>
              <a:t>Which stakeholders should participate in recovery decisions?</a:t>
            </a:r>
          </a:p>
          <a:p>
            <a:r>
              <a:rPr lang="en-US" dirty="0"/>
              <a:t>How does co-design support Security-Informed Safety?</a:t>
            </a:r>
          </a:p>
        </p:txBody>
      </p:sp>
    </p:spTree>
    <p:extLst>
      <p:ext uri="{BB962C8B-B14F-4D97-AF65-F5344CB8AC3E}">
        <p14:creationId xmlns:p14="http://schemas.microsoft.com/office/powerpoint/2010/main" val="670602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f35c3da-39ae-4632-9ac1-afc2f25d2852}" enabled="0" method="" siteId="{5f35c3da-39ae-4632-9ac1-afc2f25d285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527</Words>
  <Application>Microsoft Office PowerPoint</Application>
  <PresentationFormat>Widescreen</PresentationFormat>
  <Paragraphs>120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Office Theme</vt:lpstr>
      <vt:lpstr>Security-Informed Safety</vt:lpstr>
      <vt:lpstr>Learning Outcomes</vt:lpstr>
      <vt:lpstr>Robot Cell Safety Architecture</vt:lpstr>
      <vt:lpstr>Robot Cell Safety Architecture (example)</vt:lpstr>
      <vt:lpstr>Smart Manufacturing OT Environment</vt:lpstr>
      <vt:lpstr>Smart Manufacturing OT Architecture</vt:lpstr>
      <vt:lpstr>Ransomware Incident Scenario</vt:lpstr>
      <vt:lpstr>Cyber-to-Physical Escalation</vt:lpstr>
      <vt:lpstr>Cyber-to-Physical Escalation Pathway</vt:lpstr>
      <vt:lpstr>Safe Recovery and Restart Governance</vt:lpstr>
      <vt:lpstr>Cross-Functional Restart Decision Gate</vt:lpstr>
      <vt:lpstr>Security-Informed Safety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Abroshan, Hossein</dc:creator>
  <cp:lastModifiedBy>Abroshan, Hossein</cp:lastModifiedBy>
  <cp:revision>1</cp:revision>
  <dcterms:created xsi:type="dcterms:W3CDTF">2026-06-13T12:17:01Z</dcterms:created>
  <dcterms:modified xsi:type="dcterms:W3CDTF">2026-07-15T16:30:20Z</dcterms:modified>
</cp:coreProperties>
</file>