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4" r:id="rId7"/>
    <p:sldId id="269" r:id="rId8"/>
    <p:sldId id="265" r:id="rId9"/>
    <p:sldId id="266" r:id="rId10"/>
    <p:sldId id="267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79" d="100"/>
          <a:sy n="79" d="100"/>
        </p:scale>
        <p:origin x="110" y="3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broshan, Hossein" userId="912c69bd-5c2a-4826-bfd6-0f70bce0a23a" providerId="ADAL" clId="{88533559-7363-43D1-B5BD-3C53B20CB4B1}"/>
    <pc:docChg chg="undo custSel addSld delSld modSld">
      <pc:chgData name="Abroshan, Hossein" userId="912c69bd-5c2a-4826-bfd6-0f70bce0a23a" providerId="ADAL" clId="{88533559-7363-43D1-B5BD-3C53B20CB4B1}" dt="2026-07-15T16:32:13.879" v="532" actId="20577"/>
      <pc:docMkLst>
        <pc:docMk/>
      </pc:docMkLst>
      <pc:sldChg chg="modSp mod">
        <pc:chgData name="Abroshan, Hossein" userId="912c69bd-5c2a-4826-bfd6-0f70bce0a23a" providerId="ADAL" clId="{88533559-7363-43D1-B5BD-3C53B20CB4B1}" dt="2026-07-15T16:32:06.556" v="531" actId="20577"/>
        <pc:sldMkLst>
          <pc:docMk/>
          <pc:sldMk cId="4223795604" sldId="265"/>
        </pc:sldMkLst>
        <pc:spChg chg="mod">
          <ac:chgData name="Abroshan, Hossein" userId="912c69bd-5c2a-4826-bfd6-0f70bce0a23a" providerId="ADAL" clId="{88533559-7363-43D1-B5BD-3C53B20CB4B1}" dt="2026-07-15T16:32:06.556" v="531" actId="20577"/>
          <ac:spMkLst>
            <pc:docMk/>
            <pc:sldMk cId="4223795604" sldId="265"/>
            <ac:spMk id="3" creationId="{7E179C1F-E4B6-9CDD-2C84-639ED64EAAA9}"/>
          </ac:spMkLst>
        </pc:spChg>
      </pc:sldChg>
      <pc:sldChg chg="addSp modSp mod">
        <pc:chgData name="Abroshan, Hossein" userId="912c69bd-5c2a-4826-bfd6-0f70bce0a23a" providerId="ADAL" clId="{88533559-7363-43D1-B5BD-3C53B20CB4B1}" dt="2026-07-15T16:32:13.879" v="532" actId="20577"/>
        <pc:sldMkLst>
          <pc:docMk/>
          <pc:sldMk cId="670602946" sldId="267"/>
        </pc:sldMkLst>
        <pc:spChg chg="mod">
          <ac:chgData name="Abroshan, Hossein" userId="912c69bd-5c2a-4826-bfd6-0f70bce0a23a" providerId="ADAL" clId="{88533559-7363-43D1-B5BD-3C53B20CB4B1}" dt="2026-07-15T16:32:13.879" v="532" actId="20577"/>
          <ac:spMkLst>
            <pc:docMk/>
            <pc:sldMk cId="670602946" sldId="267"/>
            <ac:spMk id="3" creationId="{F7C84A26-032E-EE98-7741-A9796736C7DF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F3EB5B-124F-4752-8AFC-A400332EDF26}" type="datetimeFigureOut">
              <a:rPr lang="en-GB" smtClean="0"/>
              <a:t>15/07/2026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BAB081-E08C-48B2-8CB6-FA380FC5BA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71760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D58101-B853-B46F-8D72-F536C03E45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EF10556-3071-761F-3310-F5AA4BC9F50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9A09462-7B46-4914-0CFC-CD50A637721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88CA49-43A6-C797-4E16-3ECE0A47C95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BAB081-E08C-48B2-8CB6-FA380FC5BAD6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00212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41EE98-2AA4-17AF-7E8F-9B9BF3483D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2D3E5F3-0558-F3B1-FF6A-C04D7F9D36A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50FCACC-DBCB-7AB0-4DDE-FD27BD7552E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F54C07-DB28-6656-128F-23F7147C84D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BAB081-E08C-48B2-8CB6-FA380FC5BAD6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12594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2EB33C-9599-F3B4-6798-54D7696BC1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9417BCB-A27A-88B8-B9B4-618900BAE80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00199D-4D06-36DC-DCAD-849F627E02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5475A-E876-4F9F-8206-A553C29CE7D5}" type="datetimeFigureOut">
              <a:rPr lang="en-GB" smtClean="0"/>
              <a:t>15/07/2026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1F2197-D093-E2F1-43D0-E1F1BC8615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25614D-A96C-E2F6-9710-C1281BC365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4BC42-8984-4DE9-8A0E-1C5BC9F2E3B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67277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BC913B-C7D7-DCA7-FF13-EDE4F02C4C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DC940E-AA31-C669-2061-9AAAB72623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FE4A03-C074-7AFF-16C9-BB927F4DDB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5475A-E876-4F9F-8206-A553C29CE7D5}" type="datetimeFigureOut">
              <a:rPr lang="en-GB" smtClean="0"/>
              <a:t>15/07/2026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0CEC79-7C7B-9E58-1C09-D812E0B3BC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A2F713-9DAC-46B8-DAA8-6E586020FD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4BC42-8984-4DE9-8A0E-1C5BC9F2E3B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01084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BC677B-FA84-A6E7-CBBB-D5711A25B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3AC546-830B-CD5F-502F-6FD73CC26E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D44562-A38A-B2D1-7F29-FD4F2C1AB6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5475A-E876-4F9F-8206-A553C29CE7D5}" type="datetimeFigureOut">
              <a:rPr lang="en-GB" smtClean="0"/>
              <a:t>15/07/2026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C1998D-F296-D20B-43F7-FE56126BD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4F7987-462D-68D7-37D0-673E452D34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4BC42-8984-4DE9-8A0E-1C5BC9F2E3B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89518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08818C-B195-60EA-0861-465A5F8241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845C2F-9F78-2C59-784F-8AB6F869331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597DD4-6646-FE28-8566-ED6B0DFA68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D7384CC-94CB-9FD6-9A73-79ACFF6821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5475A-E876-4F9F-8206-A553C29CE7D5}" type="datetimeFigureOut">
              <a:rPr lang="en-GB" smtClean="0"/>
              <a:t>15/07/2026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7BE8AE-9DB4-7F11-6E51-9D1C3A75C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678BDA8-CA25-B57D-9EF3-082D06D0BC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4BC42-8984-4DE9-8A0E-1C5BC9F2E3B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55902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5C66C5-5C13-6875-062B-8764652567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757C45-B72F-06D1-FAFC-A576371268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0CF52B5-6CE1-1AA5-588A-1C07928B2A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B6406F3-7CD3-43F0-06F0-4BCD570774B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C49980B-A0BD-CC66-4C8E-BC499268903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B629CEF-9F9F-D8CD-109A-F6491B20FC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5475A-E876-4F9F-8206-A553C29CE7D5}" type="datetimeFigureOut">
              <a:rPr lang="en-GB" smtClean="0"/>
              <a:t>15/07/2026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D293241-CA61-A905-FC60-3EE39EF96F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54CACC4-04EE-FF53-F746-C2AC11D8A5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4BC42-8984-4DE9-8A0E-1C5BC9F2E3B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04786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A4D3BB-8E3C-568A-32BB-8188831BED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EA2F5D2-F115-D8E8-0186-4DEFA73B52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5475A-E876-4F9F-8206-A553C29CE7D5}" type="datetimeFigureOut">
              <a:rPr lang="en-GB" smtClean="0"/>
              <a:t>15/07/2026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4F67192-3BB4-E02E-D067-289D974763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9A4B92E-9B4A-0F63-CC05-B7AE268B7D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4BC42-8984-4DE9-8A0E-1C5BC9F2E3B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02707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CC54395-BEC6-0629-5935-CDB77FAC33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5475A-E876-4F9F-8206-A553C29CE7D5}" type="datetimeFigureOut">
              <a:rPr lang="en-GB" smtClean="0"/>
              <a:t>15/07/2026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4177687-E0F2-C408-0175-AE9C55B9C8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CD594F-7C1A-07E2-6E48-DD5FFCD0FF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4BC42-8984-4DE9-8A0E-1C5BC9F2E3B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89109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05C388-88C0-789F-F1BD-4B1F73A8C3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4F5DE9-EDC0-752D-3AAB-80B0E67C52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BA2171-6BF4-C3B0-384B-D1D35C7B5D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F94A2EA-3933-F098-ED01-1A47540B76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5475A-E876-4F9F-8206-A553C29CE7D5}" type="datetimeFigureOut">
              <a:rPr lang="en-GB" smtClean="0"/>
              <a:t>15/07/2026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C475019-0CFD-81FE-31CD-495685B1BF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C70997-948A-903F-5865-6ACF3556A7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4BC42-8984-4DE9-8A0E-1C5BC9F2E3B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16080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D9CBC4-B1BA-DDE3-0D51-FEB3B0E7D3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F5E9296-32B7-F25F-C164-802D464905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7243D1-0C37-3D8A-125B-2B7BE7203FA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7DB89B-A871-63BC-D3AE-A76A22A9A8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5475A-E876-4F9F-8206-A553C29CE7D5}" type="datetimeFigureOut">
              <a:rPr lang="en-GB" smtClean="0"/>
              <a:t>15/07/2026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28E333-0E5F-E770-F905-57A8DA0BFC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8E3861-26BF-8AED-F9BB-409473762A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4BC42-8984-4DE9-8A0E-1C5BC9F2E3B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9235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4C14F1-15F1-AB33-D251-BC47325AD3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BCFBCE5-CB49-2EC0-9AF9-CF4975A1871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E5A0EB-9D22-30E0-3E9E-DE9C27C029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5475A-E876-4F9F-8206-A553C29CE7D5}" type="datetimeFigureOut">
              <a:rPr lang="en-GB" smtClean="0"/>
              <a:t>15/07/2026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057D96-71D9-D09C-F668-C50D91699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1E6E0C-320E-3E0F-0B0B-9C074164D6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4BC42-8984-4DE9-8A0E-1C5BC9F2E3B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73949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E16A1B3-FF9A-5838-76CA-2377890559D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82F76C6-D078-B1BE-FE16-6D4C405DB4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3E2212-5C1C-8EA3-A5E3-A8C71F3A3F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5475A-E876-4F9F-8206-A553C29CE7D5}" type="datetimeFigureOut">
              <a:rPr lang="en-GB" smtClean="0"/>
              <a:t>15/07/2026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3418BB-076B-77D0-22B6-BB56ABAFD9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295BAE-9336-700F-764B-5DFE231477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4BC42-8984-4DE9-8A0E-1C5BC9F2E3B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17583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3A8496D-3322-306E-EA56-249BDF16FC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93A50A-A0D5-3158-67F2-665FB3D248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E04A1C-0BF2-2973-A4E7-DB2F29FCF35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FC5475A-E876-4F9F-8206-A553C29CE7D5}" type="datetimeFigureOut">
              <a:rPr lang="en-GB" smtClean="0"/>
              <a:t>15/07/2026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21A294-106E-21D1-C84D-EFB4688087F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FEDE0A-CFF0-98A4-5E49-E3024E32AF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954BC42-8984-4DE9-8A0E-1C5BC9F2E3B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79663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9" name="Rectangle 58">
            <a:extLst>
              <a:ext uri="{FF2B5EF4-FFF2-40B4-BE49-F238E27FC236}">
                <a16:creationId xmlns:a16="http://schemas.microsoft.com/office/drawing/2014/main" id="{8FC9BE17-9A7B-462D-AE50-3D87773873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005743A-E534-617D-76A0-AE02FE4C6A2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9091" r="9223" b="1"/>
          <a:stretch>
            <a:fillRect/>
          </a:stretch>
        </p:blipFill>
        <p:spPr>
          <a:xfrm>
            <a:off x="3580806" y="10"/>
            <a:ext cx="8668512" cy="6857990"/>
          </a:xfrm>
          <a:prstGeom prst="rect">
            <a:avLst/>
          </a:prstGeom>
        </p:spPr>
      </p:pic>
      <p:sp>
        <p:nvSpPr>
          <p:cNvPr id="61" name="Rectangle 60">
            <a:extLst>
              <a:ext uri="{FF2B5EF4-FFF2-40B4-BE49-F238E27FC236}">
                <a16:creationId xmlns:a16="http://schemas.microsoft.com/office/drawing/2014/main" id="{3EBE8569-6AEC-4B8C-8D53-2DE337CDBA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8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6282B99-B7A8-54D7-C5B4-D993316054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1094" y="1161288"/>
            <a:ext cx="5145786" cy="1124712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/>
            <a:r>
              <a:rPr lang="en-US" sz="2800" dirty="0"/>
              <a:t>Security-Informed Safety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62559" y="605790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8244" y="2443480"/>
            <a:ext cx="3300984" cy="9144"/>
          </a:xfrm>
          <a:prstGeom prst="rect">
            <a:avLst/>
          </a:prstGeom>
          <a:solidFill>
            <a:srgbClr val="D5D5D5"/>
          </a:solidFill>
          <a:ln w="3175">
            <a:solidFill>
              <a:srgbClr val="D5D5D5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8B389B4-0A36-FCB2-E8C4-2F39876856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1094" y="2718054"/>
            <a:ext cx="5623306" cy="3207258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/>
            <a:r>
              <a:rPr lang="en-US" sz="2000" b="1" dirty="0"/>
              <a:t>Episode 5</a:t>
            </a:r>
          </a:p>
          <a:p>
            <a:pPr algn="l"/>
            <a:r>
              <a:rPr lang="en-US" sz="1800" b="1" dirty="0"/>
              <a:t>Cloud-Connected Infusion Pump Ecosystem Failure</a:t>
            </a:r>
          </a:p>
          <a:p>
            <a:pPr algn="l"/>
            <a:endParaRPr lang="en-US" sz="1700" b="1" dirty="0"/>
          </a:p>
          <a:p>
            <a:pPr algn="l"/>
            <a:r>
              <a:rPr lang="en-US" sz="1700" b="1" dirty="0" err="1"/>
              <a:t>CyBOK</a:t>
            </a:r>
            <a:r>
              <a:rPr lang="en-US" sz="1700" b="1" dirty="0"/>
              <a:t> Funded Project</a:t>
            </a:r>
          </a:p>
          <a:p>
            <a:pPr algn="l"/>
            <a:r>
              <a:rPr lang="en-US" sz="1700" dirty="0"/>
              <a:t>Author: Dr Hossein Abroshan</a:t>
            </a:r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700" b="1" dirty="0"/>
          </a:p>
        </p:txBody>
      </p:sp>
    </p:spTree>
    <p:extLst>
      <p:ext uri="{BB962C8B-B14F-4D97-AF65-F5344CB8AC3E}">
        <p14:creationId xmlns:p14="http://schemas.microsoft.com/office/powerpoint/2010/main" val="7782550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CAB2BC-3DF9-07D6-764B-1A6DB4CDD5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54075"/>
          </a:xfrm>
        </p:spPr>
        <p:txBody>
          <a:bodyPr/>
          <a:lstStyle/>
          <a:p>
            <a:r>
              <a:rPr lang="en-GB" dirty="0"/>
              <a:t>Learning Outcomes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1687CC-41B2-1E9D-ABB5-6D6AFB3DBC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79022"/>
            <a:ext cx="10515600" cy="4710111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b="1" dirty="0"/>
              <a:t>After completing this episode, students should be able to:</a:t>
            </a:r>
          </a:p>
          <a:p>
            <a:pPr marL="0" indent="0">
              <a:buNone/>
            </a:pPr>
            <a:endParaRPr lang="en-US" b="1" dirty="0"/>
          </a:p>
          <a:p>
            <a:r>
              <a:rPr lang="en-US" dirty="0"/>
              <a:t>Describe the architecture of a smart infusion pump ecosystem.</a:t>
            </a:r>
          </a:p>
          <a:p>
            <a:r>
              <a:rPr lang="en-US" dirty="0"/>
              <a:t>Explain the purpose of drug libraries and Dose Error Reduction Systems (DERS).</a:t>
            </a:r>
          </a:p>
          <a:p>
            <a:r>
              <a:rPr lang="en-US" dirty="0"/>
              <a:t>Distinguish between device failure and loss of operational assurance.</a:t>
            </a:r>
          </a:p>
          <a:p>
            <a:r>
              <a:rPr lang="en-US" dirty="0"/>
              <a:t>Explain how cyber incidents can indirectly affect patient safety.</a:t>
            </a:r>
          </a:p>
          <a:p>
            <a:r>
              <a:rPr lang="en-US" dirty="0"/>
              <a:t>Identify risks associated with degraded clinical workflows.</a:t>
            </a:r>
          </a:p>
          <a:p>
            <a:r>
              <a:rPr lang="en-US" dirty="0"/>
              <a:t>Explain the importance of resilience during healthcare service disruption.</a:t>
            </a:r>
          </a:p>
          <a:p>
            <a:r>
              <a:rPr lang="en-US" dirty="0" err="1"/>
              <a:t>Analyse</a:t>
            </a:r>
            <a:r>
              <a:rPr lang="en-US" dirty="0"/>
              <a:t> cyber-to-physical escalation pathways in healthcare environments.</a:t>
            </a:r>
          </a:p>
          <a:p>
            <a:r>
              <a:rPr lang="en-US" dirty="0"/>
              <a:t>Apply Security-Informed Safety principles to connected medical technologies.</a:t>
            </a:r>
          </a:p>
        </p:txBody>
      </p:sp>
    </p:spTree>
    <p:extLst>
      <p:ext uri="{BB962C8B-B14F-4D97-AF65-F5344CB8AC3E}">
        <p14:creationId xmlns:p14="http://schemas.microsoft.com/office/powerpoint/2010/main" val="36836070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73B7DF-326B-E306-D95A-BBD650C90C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E609E2-7966-3007-6305-044E535BD5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54075"/>
          </a:xfrm>
        </p:spPr>
        <p:txBody>
          <a:bodyPr/>
          <a:lstStyle/>
          <a:p>
            <a:r>
              <a:rPr lang="en-GB" dirty="0"/>
              <a:t>Connected Infusion Pump Ecosystem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B7C2BB-34E3-5D06-1B24-F6874AC4A0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79022"/>
            <a:ext cx="10515600" cy="4486275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GB" b="1" dirty="0"/>
              <a:t>Modern Healthcare Depends on Connected Systems</a:t>
            </a:r>
          </a:p>
          <a:p>
            <a:pPr marL="0" indent="0">
              <a:buNone/>
            </a:pPr>
            <a:endParaRPr lang="en-GB" b="1" dirty="0"/>
          </a:p>
          <a:p>
            <a:pPr lvl="1"/>
            <a:r>
              <a:rPr lang="en-GB" dirty="0"/>
              <a:t>Smart infusion pumps interact with:</a:t>
            </a:r>
          </a:p>
          <a:p>
            <a:pPr lvl="1"/>
            <a:r>
              <a:rPr lang="en-GB" dirty="0"/>
              <a:t>Drug Library Management Systems</a:t>
            </a:r>
          </a:p>
          <a:p>
            <a:pPr lvl="1"/>
            <a:r>
              <a:rPr lang="en-GB" dirty="0"/>
              <a:t>Dose Error Reduction Systems (DERS)</a:t>
            </a:r>
          </a:p>
          <a:p>
            <a:pPr lvl="1"/>
            <a:r>
              <a:rPr lang="en-GB" dirty="0"/>
              <a:t>Electronic Medication Administration Records (</a:t>
            </a:r>
            <a:r>
              <a:rPr lang="en-GB" dirty="0" err="1"/>
              <a:t>eMAR</a:t>
            </a:r>
            <a:r>
              <a:rPr lang="en-GB" dirty="0"/>
              <a:t>)</a:t>
            </a:r>
          </a:p>
          <a:p>
            <a:pPr lvl="1"/>
            <a:r>
              <a:rPr lang="en-GB" dirty="0"/>
              <a:t>Barcode Medication Administration (BCMA)</a:t>
            </a:r>
          </a:p>
          <a:p>
            <a:pPr lvl="1"/>
            <a:r>
              <a:rPr lang="en-GB" dirty="0"/>
              <a:t>Hospital wireless networks</a:t>
            </a:r>
          </a:p>
          <a:p>
            <a:pPr lvl="1"/>
            <a:r>
              <a:rPr lang="en-GB" dirty="0"/>
              <a:t>Fleet management platforms</a:t>
            </a:r>
          </a:p>
          <a:p>
            <a:pPr lvl="1"/>
            <a:r>
              <a:rPr lang="en-GB" dirty="0"/>
              <a:t>Vendor cloud services</a:t>
            </a:r>
          </a:p>
          <a:p>
            <a:pPr marL="0" indent="0">
              <a:buNone/>
            </a:pPr>
            <a:endParaRPr lang="en-GB" b="1" dirty="0"/>
          </a:p>
          <a:p>
            <a:pPr marL="0" indent="0">
              <a:buNone/>
            </a:pPr>
            <a:r>
              <a:rPr lang="en-GB" b="1" dirty="0"/>
              <a:t>Key Concept</a:t>
            </a:r>
          </a:p>
          <a:p>
            <a:pPr marL="0" indent="0">
              <a:buNone/>
            </a:pPr>
            <a:r>
              <a:rPr lang="en-GB" dirty="0"/>
              <a:t>Safe medication administration depends on both device functionality and trusted supporting information.</a:t>
            </a:r>
          </a:p>
        </p:txBody>
      </p:sp>
    </p:spTree>
    <p:extLst>
      <p:ext uri="{BB962C8B-B14F-4D97-AF65-F5344CB8AC3E}">
        <p14:creationId xmlns:p14="http://schemas.microsoft.com/office/powerpoint/2010/main" val="15308443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8776F8-9C43-B355-8DB4-FA299E8968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9DFC1D-3B55-7C92-4886-D12E141E24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9342" y="222885"/>
            <a:ext cx="10515600" cy="854075"/>
          </a:xfrm>
        </p:spPr>
        <p:txBody>
          <a:bodyPr>
            <a:normAutofit/>
          </a:bodyPr>
          <a:lstStyle/>
          <a:p>
            <a:r>
              <a:rPr lang="en-GB" sz="4000" dirty="0"/>
              <a:t>Connected Infusion Pump Ecosystem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9F42596-A376-F539-DC91-B533537BB9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8003" y="1135222"/>
            <a:ext cx="7155994" cy="5499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46984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93E8CB-44BC-41F7-9549-C63C84F841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7EF59D-73AF-CAF8-C7D6-BE1C539B24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22792"/>
            <a:ext cx="10515600" cy="854075"/>
          </a:xfrm>
        </p:spPr>
        <p:txBody>
          <a:bodyPr>
            <a:normAutofit/>
          </a:bodyPr>
          <a:lstStyle/>
          <a:p>
            <a:r>
              <a:rPr lang="en-GB" sz="4000" dirty="0"/>
              <a:t>Cloud Service Disruption Scenario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45F478-293A-A6A2-BCB5-6E62531017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76867"/>
            <a:ext cx="10515600" cy="5013853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GB" sz="1600" b="1" dirty="0"/>
              <a:t>What Happens?</a:t>
            </a:r>
          </a:p>
          <a:p>
            <a:pPr marL="0" indent="0">
              <a:buNone/>
            </a:pPr>
            <a:r>
              <a:rPr lang="en-GB" sz="1600" dirty="0"/>
              <a:t>A cyber-related disruption affects connected services.</a:t>
            </a:r>
          </a:p>
          <a:p>
            <a:pPr marL="0" indent="0">
              <a:buNone/>
            </a:pPr>
            <a:endParaRPr lang="en-GB" sz="1600" dirty="0"/>
          </a:p>
          <a:p>
            <a:pPr marL="0" indent="0">
              <a:buNone/>
            </a:pPr>
            <a:r>
              <a:rPr lang="en-GB" sz="1600" dirty="0"/>
              <a:t>The disruption affects:</a:t>
            </a:r>
          </a:p>
          <a:p>
            <a:r>
              <a:rPr lang="en-GB" sz="1600" dirty="0"/>
              <a:t>Drug library synchronisation</a:t>
            </a:r>
          </a:p>
          <a:p>
            <a:r>
              <a:rPr lang="en-GB" sz="1600" dirty="0"/>
              <a:t>Fleet management visibility</a:t>
            </a:r>
          </a:p>
          <a:p>
            <a:r>
              <a:rPr lang="en-GB" sz="1600" dirty="0"/>
              <a:t>Central alarm monitoring</a:t>
            </a:r>
          </a:p>
          <a:p>
            <a:r>
              <a:rPr lang="en-GB" sz="1600" dirty="0"/>
              <a:t>Device status reporting</a:t>
            </a:r>
          </a:p>
          <a:p>
            <a:r>
              <a:rPr lang="en-GB" sz="1600" dirty="0"/>
              <a:t>Remote administration functions</a:t>
            </a:r>
          </a:p>
          <a:p>
            <a:pPr marL="0" indent="0">
              <a:buNone/>
            </a:pPr>
            <a:endParaRPr lang="en-GB" sz="1600" dirty="0"/>
          </a:p>
          <a:p>
            <a:pPr marL="0" indent="0">
              <a:buNone/>
            </a:pPr>
            <a:r>
              <a:rPr lang="en-GB" sz="1600" dirty="0"/>
              <a:t>However:</a:t>
            </a:r>
          </a:p>
          <a:p>
            <a:r>
              <a:rPr lang="en-GB" sz="1600" dirty="0"/>
              <a:t>Infusion pumps remain operational.</a:t>
            </a:r>
          </a:p>
          <a:p>
            <a:r>
              <a:rPr lang="en-GB" sz="1600" dirty="0"/>
              <a:t>Active infusions continue.</a:t>
            </a:r>
          </a:p>
          <a:p>
            <a:r>
              <a:rPr lang="en-GB" sz="1600" dirty="0"/>
              <a:t>Medication dosages are unchanged.</a:t>
            </a:r>
          </a:p>
          <a:p>
            <a:r>
              <a:rPr lang="en-GB" sz="1600" dirty="0"/>
              <a:t>No immediate patient harm occurs.</a:t>
            </a:r>
          </a:p>
          <a:p>
            <a:pPr marL="0" indent="0">
              <a:buNone/>
            </a:pPr>
            <a:endParaRPr lang="en-GB" sz="1600" b="1" dirty="0"/>
          </a:p>
          <a:p>
            <a:pPr marL="0" indent="0">
              <a:buNone/>
            </a:pPr>
            <a:r>
              <a:rPr lang="en-GB" sz="1600" b="1" dirty="0"/>
              <a:t>Key Question</a:t>
            </a:r>
          </a:p>
          <a:p>
            <a:pPr marL="0" indent="0">
              <a:buNone/>
            </a:pPr>
            <a:r>
              <a:rPr lang="en-GB" sz="1600" dirty="0"/>
              <a:t>Can safe clinical operation continue when trusted digital assurance mechanisms become unavailable?</a:t>
            </a:r>
          </a:p>
        </p:txBody>
      </p:sp>
    </p:spTree>
    <p:extLst>
      <p:ext uri="{BB962C8B-B14F-4D97-AF65-F5344CB8AC3E}">
        <p14:creationId xmlns:p14="http://schemas.microsoft.com/office/powerpoint/2010/main" val="4686168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D12D6E-E313-01EA-01BD-1FCB8C870D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F8FFD7-50C1-836F-4643-A1D475EC18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8933" y="204259"/>
            <a:ext cx="10515600" cy="854075"/>
          </a:xfrm>
        </p:spPr>
        <p:txBody>
          <a:bodyPr>
            <a:normAutofit/>
          </a:bodyPr>
          <a:lstStyle/>
          <a:p>
            <a:r>
              <a:rPr lang="en-GB" sz="4000" dirty="0"/>
              <a:t>Cyber-to-Physical Escalation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A8F742-E25F-0582-9A06-AC917FE33B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86934"/>
            <a:ext cx="10515600" cy="5071533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b="1" dirty="0"/>
              <a:t>From Service Disruption to Patient Risk</a:t>
            </a:r>
          </a:p>
          <a:p>
            <a:pPr marL="0" indent="0">
              <a:buNone/>
            </a:pPr>
            <a:endParaRPr lang="en-GB" b="1" dirty="0"/>
          </a:p>
          <a:p>
            <a:pPr marL="0" indent="0" algn="ctr">
              <a:buNone/>
            </a:pPr>
            <a:r>
              <a:rPr lang="en-GB" dirty="0"/>
              <a:t>Cloud Service Disruption</a:t>
            </a:r>
          </a:p>
          <a:p>
            <a:pPr marL="0" indent="0" algn="ctr">
              <a:buNone/>
            </a:pPr>
            <a:r>
              <a:rPr lang="en-GB" dirty="0"/>
              <a:t> </a:t>
            </a:r>
          </a:p>
          <a:p>
            <a:pPr marL="0" indent="0" algn="ctr">
              <a:buNone/>
            </a:pPr>
            <a:r>
              <a:rPr lang="en-US" dirty="0"/>
              <a:t>Loss of Connected Clinical Services</a:t>
            </a:r>
          </a:p>
          <a:p>
            <a:pPr marL="0" indent="0" algn="ctr">
              <a:buNone/>
            </a:pPr>
            <a:endParaRPr lang="en-GB" dirty="0"/>
          </a:p>
          <a:p>
            <a:pPr marL="0" indent="0" algn="ctr">
              <a:buNone/>
            </a:pPr>
            <a:r>
              <a:rPr lang="en-GB" dirty="0"/>
              <a:t>Reduced Operational Visibility</a:t>
            </a:r>
          </a:p>
          <a:p>
            <a:pPr marL="0" indent="0" algn="ctr">
              <a:buNone/>
            </a:pPr>
            <a:endParaRPr lang="en-GB" dirty="0"/>
          </a:p>
          <a:p>
            <a:pPr marL="0" indent="0" algn="ctr">
              <a:buNone/>
            </a:pPr>
            <a:r>
              <a:rPr lang="en-US" dirty="0"/>
              <a:t>Increased Reliance on Manual Procedures</a:t>
            </a:r>
          </a:p>
          <a:p>
            <a:pPr marL="0" indent="0" algn="ctr">
              <a:buNone/>
            </a:pPr>
            <a:endParaRPr lang="en-GB" dirty="0"/>
          </a:p>
          <a:p>
            <a:pPr marL="0" indent="0" algn="ctr">
              <a:buNone/>
            </a:pPr>
            <a:r>
              <a:rPr lang="en-US" dirty="0"/>
              <a:t>Greater Potential for Human Error</a:t>
            </a:r>
          </a:p>
          <a:p>
            <a:pPr marL="0" indent="0" algn="ctr">
              <a:buNone/>
            </a:pPr>
            <a:endParaRPr lang="en-GB" dirty="0"/>
          </a:p>
          <a:p>
            <a:pPr marL="0" indent="0" algn="ctr">
              <a:buNone/>
            </a:pPr>
            <a:r>
              <a:rPr lang="en-GB" dirty="0"/>
              <a:t>Patient Safety Risk</a:t>
            </a:r>
          </a:p>
          <a:p>
            <a:pPr marL="0" indent="0" algn="ctr">
              <a:buNone/>
            </a:pPr>
            <a:endParaRPr lang="en-GB" b="1" dirty="0"/>
          </a:p>
          <a:p>
            <a:pPr marL="0" indent="0">
              <a:buNone/>
            </a:pPr>
            <a:endParaRPr lang="en-GB" b="1" dirty="0"/>
          </a:p>
          <a:p>
            <a:pPr marL="0" indent="0">
              <a:buNone/>
            </a:pPr>
            <a:r>
              <a:rPr lang="en-GB" b="1" dirty="0"/>
              <a:t>Discussion Question</a:t>
            </a:r>
          </a:p>
          <a:p>
            <a:pPr marL="0" indent="0">
              <a:buNone/>
            </a:pPr>
            <a:r>
              <a:rPr lang="en-US" dirty="0"/>
              <a:t>At what point does the cyber incident become a patient-safety issue?</a:t>
            </a:r>
            <a:endParaRPr lang="en-GB" dirty="0"/>
          </a:p>
        </p:txBody>
      </p:sp>
      <p:sp>
        <p:nvSpPr>
          <p:cNvPr id="4" name="Arrow: Down 3">
            <a:extLst>
              <a:ext uri="{FF2B5EF4-FFF2-40B4-BE49-F238E27FC236}">
                <a16:creationId xmlns:a16="http://schemas.microsoft.com/office/drawing/2014/main" id="{8BEB7512-F7CF-462D-9423-02C4E5177B10}"/>
              </a:ext>
            </a:extLst>
          </p:cNvPr>
          <p:cNvSpPr/>
          <p:nvPr/>
        </p:nvSpPr>
        <p:spPr>
          <a:xfrm>
            <a:off x="5935133" y="2099739"/>
            <a:ext cx="220134" cy="279400"/>
          </a:xfrm>
          <a:prstGeom prst="down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Arrow: Down 4">
            <a:extLst>
              <a:ext uri="{FF2B5EF4-FFF2-40B4-BE49-F238E27FC236}">
                <a16:creationId xmlns:a16="http://schemas.microsoft.com/office/drawing/2014/main" id="{8B751E3C-E06D-C011-0A5F-EB01E27A6A36}"/>
              </a:ext>
            </a:extLst>
          </p:cNvPr>
          <p:cNvSpPr/>
          <p:nvPr/>
        </p:nvSpPr>
        <p:spPr>
          <a:xfrm>
            <a:off x="5935133" y="2683939"/>
            <a:ext cx="220134" cy="279400"/>
          </a:xfrm>
          <a:prstGeom prst="down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Arrow: Down 5">
            <a:extLst>
              <a:ext uri="{FF2B5EF4-FFF2-40B4-BE49-F238E27FC236}">
                <a16:creationId xmlns:a16="http://schemas.microsoft.com/office/drawing/2014/main" id="{A5F88680-7B92-5BD1-E0FF-5AD1919249BD}"/>
              </a:ext>
            </a:extLst>
          </p:cNvPr>
          <p:cNvSpPr/>
          <p:nvPr/>
        </p:nvSpPr>
        <p:spPr>
          <a:xfrm>
            <a:off x="5943599" y="3268139"/>
            <a:ext cx="220134" cy="279400"/>
          </a:xfrm>
          <a:prstGeom prst="down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Arrow: Down 6">
            <a:extLst>
              <a:ext uri="{FF2B5EF4-FFF2-40B4-BE49-F238E27FC236}">
                <a16:creationId xmlns:a16="http://schemas.microsoft.com/office/drawing/2014/main" id="{BA4FA89B-A931-C21E-226E-24E948157C3A}"/>
              </a:ext>
            </a:extLst>
          </p:cNvPr>
          <p:cNvSpPr/>
          <p:nvPr/>
        </p:nvSpPr>
        <p:spPr>
          <a:xfrm>
            <a:off x="5943599" y="3822700"/>
            <a:ext cx="220134" cy="279400"/>
          </a:xfrm>
          <a:prstGeom prst="down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Arrow: Down 7">
            <a:extLst>
              <a:ext uri="{FF2B5EF4-FFF2-40B4-BE49-F238E27FC236}">
                <a16:creationId xmlns:a16="http://schemas.microsoft.com/office/drawing/2014/main" id="{9E21E2E3-EE9D-9BFF-CB13-84FA9D0B2E66}"/>
              </a:ext>
            </a:extLst>
          </p:cNvPr>
          <p:cNvSpPr/>
          <p:nvPr/>
        </p:nvSpPr>
        <p:spPr>
          <a:xfrm>
            <a:off x="5943599" y="4432307"/>
            <a:ext cx="220134" cy="279400"/>
          </a:xfrm>
          <a:prstGeom prst="down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54784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68AFF9-2BE4-1190-0083-7D44923641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221037-4CE6-61F7-4DAD-736D5C5957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9342" y="222885"/>
            <a:ext cx="10515600" cy="854075"/>
          </a:xfrm>
        </p:spPr>
        <p:txBody>
          <a:bodyPr>
            <a:normAutofit/>
          </a:bodyPr>
          <a:lstStyle/>
          <a:p>
            <a:r>
              <a:rPr lang="en-GB" sz="3600" dirty="0"/>
              <a:t>Cyber-to-Physical Escalation Pathway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8810ADD-8D41-BFF9-9A00-32E72E86EE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4313" y="1736211"/>
            <a:ext cx="8719216" cy="3760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55209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80E2E1-8F8A-405F-1D20-C88FA8FC4E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1A7317-DD30-0839-5757-DA3E97FA6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54075"/>
          </a:xfrm>
        </p:spPr>
        <p:txBody>
          <a:bodyPr>
            <a:normAutofit/>
          </a:bodyPr>
          <a:lstStyle/>
          <a:p>
            <a:r>
              <a:rPr lang="en-US" sz="4000" dirty="0"/>
              <a:t>Building Resilience During Degraded Operation</a:t>
            </a:r>
            <a:endParaRPr lang="en-GB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179C1F-E4B6-9CDD-2C84-639ED64EAA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79022"/>
            <a:ext cx="10515600" cy="4486275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GB" b="1" dirty="0"/>
              <a:t>Safe Operation When Digital Services Are Unavailable</a:t>
            </a:r>
          </a:p>
          <a:p>
            <a:pPr marL="0" indent="0">
              <a:buNone/>
            </a:pPr>
            <a:endParaRPr lang="en-GB" b="1" dirty="0"/>
          </a:p>
          <a:p>
            <a:pPr marL="0" indent="0">
              <a:buNone/>
            </a:pPr>
            <a:r>
              <a:rPr lang="en-GB" dirty="0"/>
              <a:t>Important resilience mechanisms include:</a:t>
            </a:r>
          </a:p>
          <a:p>
            <a:pPr lvl="1"/>
            <a:r>
              <a:rPr lang="en-GB" dirty="0"/>
              <a:t>Independent medication verification</a:t>
            </a:r>
          </a:p>
          <a:p>
            <a:pPr lvl="1"/>
            <a:r>
              <a:rPr lang="en-GB" dirty="0"/>
              <a:t>Manual documentation procedures</a:t>
            </a:r>
          </a:p>
          <a:p>
            <a:pPr lvl="1"/>
            <a:r>
              <a:rPr lang="en-GB" dirty="0"/>
              <a:t>Additional peer-review checks</a:t>
            </a:r>
          </a:p>
          <a:p>
            <a:pPr lvl="1"/>
            <a:r>
              <a:rPr lang="en-GB" dirty="0"/>
              <a:t>Local device verification</a:t>
            </a:r>
          </a:p>
          <a:p>
            <a:pPr lvl="1"/>
            <a:r>
              <a:rPr lang="en-GB" dirty="0"/>
              <a:t>Clinical engineering support</a:t>
            </a:r>
          </a:p>
          <a:p>
            <a:pPr lvl="1"/>
            <a:r>
              <a:rPr lang="en-GB" dirty="0"/>
              <a:t>Cyber security response</a:t>
            </a:r>
          </a:p>
          <a:p>
            <a:pPr lvl="1"/>
            <a:r>
              <a:rPr lang="en-GB" dirty="0"/>
              <a:t>Vendor collaboration</a:t>
            </a:r>
          </a:p>
          <a:p>
            <a:pPr lvl="1"/>
            <a:r>
              <a:rPr lang="en-GB" dirty="0"/>
              <a:t>Human oversight</a:t>
            </a:r>
          </a:p>
          <a:p>
            <a:pPr marL="0" indent="0">
              <a:buNone/>
            </a:pPr>
            <a:endParaRPr lang="en-GB" b="1" dirty="0"/>
          </a:p>
          <a:p>
            <a:pPr marL="0" indent="0">
              <a:buNone/>
            </a:pPr>
            <a:r>
              <a:rPr lang="en-GB" b="1" dirty="0"/>
              <a:t>Key Principle</a:t>
            </a:r>
          </a:p>
          <a:p>
            <a:pPr marL="0" indent="0">
              <a:buNone/>
            </a:pPr>
            <a:r>
              <a:rPr lang="en-GB" dirty="0"/>
              <a:t>Digital systems support clinical decisions, but professional judgement remains the final safety barrier.</a:t>
            </a:r>
          </a:p>
        </p:txBody>
      </p:sp>
    </p:spTree>
    <p:extLst>
      <p:ext uri="{BB962C8B-B14F-4D97-AF65-F5344CB8AC3E}">
        <p14:creationId xmlns:p14="http://schemas.microsoft.com/office/powerpoint/2010/main" val="42237956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CDF32C-5FA1-8106-E332-90683B2E92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3D1C41-2A52-F27C-DA8D-8A17235DD8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9342" y="222885"/>
            <a:ext cx="10515600" cy="854075"/>
          </a:xfrm>
        </p:spPr>
        <p:txBody>
          <a:bodyPr>
            <a:normAutofit/>
          </a:bodyPr>
          <a:lstStyle/>
          <a:p>
            <a:r>
              <a:rPr lang="en-US" sz="4000" dirty="0"/>
              <a:t>Coordinated Recovery and Assurance Framework</a:t>
            </a:r>
            <a:endParaRPr lang="en-GB" sz="4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8F105CC-C4F1-4475-A3D6-FB6508E09C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1332" y="919124"/>
            <a:ext cx="9249335" cy="5715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38146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064EA2-3022-0D09-7331-87122931E9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ACFFC4-9A67-44FD-2D45-7CA306E6D7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54075"/>
          </a:xfrm>
        </p:spPr>
        <p:txBody>
          <a:bodyPr>
            <a:normAutofit/>
          </a:bodyPr>
          <a:lstStyle/>
          <a:p>
            <a:r>
              <a:rPr lang="en-GB" sz="4000" dirty="0"/>
              <a:t>Security-Informed Safety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C84A26-032E-EE98-7741-A9796736C7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0800"/>
            <a:ext cx="10515600" cy="5020733"/>
          </a:xfrm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en-US" sz="2900" b="1" dirty="0"/>
              <a:t>Key Lessons</a:t>
            </a:r>
          </a:p>
          <a:p>
            <a:r>
              <a:rPr lang="en-US" dirty="0"/>
              <a:t>Cyber incidents can create patient-safety risks without affecting device operation.</a:t>
            </a:r>
          </a:p>
          <a:p>
            <a:r>
              <a:rPr lang="en-US" dirty="0"/>
              <a:t>Loss of trusted information may be more significant than loss of functionality.</a:t>
            </a:r>
          </a:p>
          <a:p>
            <a:r>
              <a:rPr lang="en-US" dirty="0"/>
              <a:t>Healthcare resilience depends on safe operation during degraded conditions.</a:t>
            </a:r>
          </a:p>
          <a:p>
            <a:r>
              <a:rPr lang="en-US" dirty="0"/>
              <a:t>Manual workarounds introduce opportunities for human error.</a:t>
            </a:r>
          </a:p>
          <a:p>
            <a:r>
              <a:rPr lang="en-US" dirty="0"/>
              <a:t>Recovery decisions should be evidence-based and multidisciplinary.</a:t>
            </a:r>
          </a:p>
          <a:p>
            <a:r>
              <a:rPr lang="en-US"/>
              <a:t>Cyber security </a:t>
            </a:r>
            <a:r>
              <a:rPr lang="en-US" dirty="0"/>
              <a:t>and patient safety cannot be treated as independent concerns.</a:t>
            </a:r>
          </a:p>
          <a:p>
            <a:r>
              <a:rPr lang="en-US" dirty="0"/>
              <a:t>Modern healthcare increasingly depends on trustworthy digital ecosystems.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sz="2900" b="1" dirty="0"/>
              <a:t>Security-Informed Safety Principle</a:t>
            </a:r>
          </a:p>
          <a:p>
            <a:pPr marL="0" indent="0">
              <a:buNone/>
            </a:pPr>
            <a:r>
              <a:rPr lang="en-US" b="1" dirty="0"/>
              <a:t>Patient safety depends not only on device functionality but also on the trustworthiness of the digital systems that support clinical decision-making.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2900" b="1" dirty="0"/>
              <a:t>Discussion Questions</a:t>
            </a:r>
          </a:p>
          <a:p>
            <a:r>
              <a:rPr lang="en-US" dirty="0"/>
              <a:t>What was the hazard?</a:t>
            </a:r>
          </a:p>
          <a:p>
            <a:r>
              <a:rPr lang="en-US" dirty="0"/>
              <a:t>Why did the infusion pumps continue operating safely?</a:t>
            </a:r>
          </a:p>
          <a:p>
            <a:r>
              <a:rPr lang="en-US" dirty="0"/>
              <a:t>Why is operational assurance important?</a:t>
            </a:r>
          </a:p>
          <a:p>
            <a:r>
              <a:rPr lang="en-US" dirty="0"/>
              <a:t>Which stakeholders should participate in recovery decisions?</a:t>
            </a:r>
          </a:p>
          <a:p>
            <a:r>
              <a:rPr lang="en-US" dirty="0"/>
              <a:t>How does resilience support patient safety?</a:t>
            </a:r>
          </a:p>
        </p:txBody>
      </p:sp>
    </p:spTree>
    <p:extLst>
      <p:ext uri="{BB962C8B-B14F-4D97-AF65-F5344CB8AC3E}">
        <p14:creationId xmlns:p14="http://schemas.microsoft.com/office/powerpoint/2010/main" val="6706029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83</TotalTime>
  <Words>497</Words>
  <Application>Microsoft Office PowerPoint</Application>
  <PresentationFormat>Widescreen</PresentationFormat>
  <Paragraphs>107</Paragraphs>
  <Slides>10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Aptos</vt:lpstr>
      <vt:lpstr>Aptos Display</vt:lpstr>
      <vt:lpstr>Arial</vt:lpstr>
      <vt:lpstr>Calibri</vt:lpstr>
      <vt:lpstr>Office Theme</vt:lpstr>
      <vt:lpstr>Security-Informed Safety</vt:lpstr>
      <vt:lpstr>Learning Outcomes</vt:lpstr>
      <vt:lpstr>Connected Infusion Pump Ecosystem</vt:lpstr>
      <vt:lpstr>Connected Infusion Pump Ecosystem</vt:lpstr>
      <vt:lpstr>Cloud Service Disruption Scenario</vt:lpstr>
      <vt:lpstr>Cyber-to-Physical Escalation</vt:lpstr>
      <vt:lpstr>Cyber-to-Physical Escalation Pathway</vt:lpstr>
      <vt:lpstr>Building Resilience During Degraded Operation</vt:lpstr>
      <vt:lpstr>Coordinated Recovery and Assurance Framework</vt:lpstr>
      <vt:lpstr>Security-Informed Safety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Abroshan, Hossein</dc:creator>
  <cp:lastModifiedBy>Abroshan, Hossein</cp:lastModifiedBy>
  <cp:revision>1</cp:revision>
  <dcterms:created xsi:type="dcterms:W3CDTF">2026-06-13T12:17:01Z</dcterms:created>
  <dcterms:modified xsi:type="dcterms:W3CDTF">2026-07-15T16:32:15Z</dcterms:modified>
</cp:coreProperties>
</file>